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0" r:id="rId5"/>
  </p:sldMasterIdLst>
  <p:notesMasterIdLst>
    <p:notesMasterId r:id="rId30"/>
  </p:notesMasterIdLst>
  <p:sldIdLst>
    <p:sldId id="256" r:id="rId6"/>
    <p:sldId id="262" r:id="rId7"/>
    <p:sldId id="263" r:id="rId8"/>
    <p:sldId id="418" r:id="rId9"/>
    <p:sldId id="415" r:id="rId10"/>
    <p:sldId id="283" r:id="rId11"/>
    <p:sldId id="416" r:id="rId12"/>
    <p:sldId id="417" r:id="rId13"/>
    <p:sldId id="396" r:id="rId14"/>
    <p:sldId id="414" r:id="rId15"/>
    <p:sldId id="408" r:id="rId16"/>
    <p:sldId id="397" r:id="rId17"/>
    <p:sldId id="413" r:id="rId18"/>
    <p:sldId id="401" r:id="rId19"/>
    <p:sldId id="402" r:id="rId20"/>
    <p:sldId id="410" r:id="rId21"/>
    <p:sldId id="409" r:id="rId22"/>
    <p:sldId id="404" r:id="rId23"/>
    <p:sldId id="403" r:id="rId24"/>
    <p:sldId id="405" r:id="rId25"/>
    <p:sldId id="406" r:id="rId26"/>
    <p:sldId id="411" r:id="rId27"/>
    <p:sldId id="407" r:id="rId28"/>
    <p:sldId id="41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7A533-61E2-41D3-9BCF-E72972A3546B}" v="26" dt="2022-12-06T20:32:42.394"/>
    <p1510:client id="{E93858D1-BD3D-4ACF-9F5A-5960EFF6511E}" v="735" dt="2022-12-07T09:24:04.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1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effer, Jan Peter" userId="b18544c8-30e2-480f-bd6f-ee73c4336fa0" providerId="ADAL" clId="{E93858D1-BD3D-4ACF-9F5A-5960EFF6511E}"/>
    <pc:docChg chg="undo custSel addSld modSld sldOrd">
      <pc:chgData name="Scheffer, Jan Peter" userId="b18544c8-30e2-480f-bd6f-ee73c4336fa0" providerId="ADAL" clId="{E93858D1-BD3D-4ACF-9F5A-5960EFF6511E}" dt="2022-12-07T09:24:04.572" v="733"/>
      <pc:docMkLst>
        <pc:docMk/>
      </pc:docMkLst>
      <pc:sldChg chg="modSp mod">
        <pc:chgData name="Scheffer, Jan Peter" userId="b18544c8-30e2-480f-bd6f-ee73c4336fa0" providerId="ADAL" clId="{E93858D1-BD3D-4ACF-9F5A-5960EFF6511E}" dt="2022-12-07T08:15:10.410" v="720" actId="122"/>
        <pc:sldMkLst>
          <pc:docMk/>
          <pc:sldMk cId="3922044162" sldId="403"/>
        </pc:sldMkLst>
        <pc:spChg chg="mod">
          <ac:chgData name="Scheffer, Jan Peter" userId="b18544c8-30e2-480f-bd6f-ee73c4336fa0" providerId="ADAL" clId="{E93858D1-BD3D-4ACF-9F5A-5960EFF6511E}" dt="2022-12-07T08:15:10.410" v="720" actId="122"/>
          <ac:spMkLst>
            <pc:docMk/>
            <pc:sldMk cId="3922044162" sldId="403"/>
            <ac:spMk id="6" creationId="{A764E012-CFF5-4D08-8FF5-DEA2B768A91E}"/>
          </ac:spMkLst>
        </pc:spChg>
      </pc:sldChg>
      <pc:sldChg chg="delSp mod">
        <pc:chgData name="Scheffer, Jan Peter" userId="b18544c8-30e2-480f-bd6f-ee73c4336fa0" providerId="ADAL" clId="{E93858D1-BD3D-4ACF-9F5A-5960EFF6511E}" dt="2022-12-07T08:15:30.769" v="721" actId="478"/>
        <pc:sldMkLst>
          <pc:docMk/>
          <pc:sldMk cId="2922726027" sldId="406"/>
        </pc:sldMkLst>
        <pc:spChg chg="del">
          <ac:chgData name="Scheffer, Jan Peter" userId="b18544c8-30e2-480f-bd6f-ee73c4336fa0" providerId="ADAL" clId="{E93858D1-BD3D-4ACF-9F5A-5960EFF6511E}" dt="2022-12-07T08:15:30.769" v="721" actId="478"/>
          <ac:spMkLst>
            <pc:docMk/>
            <pc:sldMk cId="2922726027" sldId="406"/>
            <ac:spMk id="2" creationId="{3FD7BCC1-C21B-4540-955E-7870C8E9D2D9}"/>
          </ac:spMkLst>
        </pc:spChg>
      </pc:sldChg>
      <pc:sldChg chg="addSp delSp modSp mod modAnim">
        <pc:chgData name="Scheffer, Jan Peter" userId="b18544c8-30e2-480f-bd6f-ee73c4336fa0" providerId="ADAL" clId="{E93858D1-BD3D-4ACF-9F5A-5960EFF6511E}" dt="2022-12-07T08:16:21.473" v="723" actId="166"/>
        <pc:sldMkLst>
          <pc:docMk/>
          <pc:sldMk cId="3536850006" sldId="407"/>
        </pc:sldMkLst>
        <pc:spChg chg="mod">
          <ac:chgData name="Scheffer, Jan Peter" userId="b18544c8-30e2-480f-bd6f-ee73c4336fa0" providerId="ADAL" clId="{E93858D1-BD3D-4ACF-9F5A-5960EFF6511E}" dt="2022-12-07T08:08:23.938" v="650" actId="27636"/>
          <ac:spMkLst>
            <pc:docMk/>
            <pc:sldMk cId="3536850006" sldId="407"/>
            <ac:spMk id="3" creationId="{A4F8AD53-E0D1-4F82-B266-628B4CDD711E}"/>
          </ac:spMkLst>
        </pc:spChg>
        <pc:spChg chg="del mod ord">
          <ac:chgData name="Scheffer, Jan Peter" userId="b18544c8-30e2-480f-bd6f-ee73c4336fa0" providerId="ADAL" clId="{E93858D1-BD3D-4ACF-9F5A-5960EFF6511E}" dt="2022-12-07T08:11:35.868" v="694" actId="478"/>
          <ac:spMkLst>
            <pc:docMk/>
            <pc:sldMk cId="3536850006" sldId="407"/>
            <ac:spMk id="4" creationId="{196016E0-159E-8018-81C8-F3E5CE2C8B9D}"/>
          </ac:spMkLst>
        </pc:spChg>
        <pc:spChg chg="add mod ord">
          <ac:chgData name="Scheffer, Jan Peter" userId="b18544c8-30e2-480f-bd6f-ee73c4336fa0" providerId="ADAL" clId="{E93858D1-BD3D-4ACF-9F5A-5960EFF6511E}" dt="2022-12-07T08:16:21.473" v="723" actId="166"/>
          <ac:spMkLst>
            <pc:docMk/>
            <pc:sldMk cId="3536850006" sldId="407"/>
            <ac:spMk id="6" creationId="{9B597C5B-6259-E22A-1BC0-2CC46EF1D56E}"/>
          </ac:spMkLst>
        </pc:spChg>
        <pc:spChg chg="add mod ord">
          <ac:chgData name="Scheffer, Jan Peter" userId="b18544c8-30e2-480f-bd6f-ee73c4336fa0" providerId="ADAL" clId="{E93858D1-BD3D-4ACF-9F5A-5960EFF6511E}" dt="2022-12-07T08:16:16.149" v="722" actId="167"/>
          <ac:spMkLst>
            <pc:docMk/>
            <pc:sldMk cId="3536850006" sldId="407"/>
            <ac:spMk id="7" creationId="{1564EE95-8860-4E1A-F1F8-EAAA100A9DD1}"/>
          </ac:spMkLst>
        </pc:spChg>
      </pc:sldChg>
      <pc:sldChg chg="ord">
        <pc:chgData name="Scheffer, Jan Peter" userId="b18544c8-30e2-480f-bd6f-ee73c4336fa0" providerId="ADAL" clId="{E93858D1-BD3D-4ACF-9F5A-5960EFF6511E}" dt="2022-12-07T07:57:33.251" v="606"/>
        <pc:sldMkLst>
          <pc:docMk/>
          <pc:sldMk cId="1391802554" sldId="408"/>
        </pc:sldMkLst>
      </pc:sldChg>
      <pc:sldChg chg="modSp mod ord addAnim delAnim modAnim">
        <pc:chgData name="Scheffer, Jan Peter" userId="b18544c8-30e2-480f-bd6f-ee73c4336fa0" providerId="ADAL" clId="{E93858D1-BD3D-4ACF-9F5A-5960EFF6511E}" dt="2022-12-07T09:24:04.572" v="733"/>
        <pc:sldMkLst>
          <pc:docMk/>
          <pc:sldMk cId="525706992" sldId="415"/>
        </pc:sldMkLst>
        <pc:spChg chg="mod">
          <ac:chgData name="Scheffer, Jan Peter" userId="b18544c8-30e2-480f-bd6f-ee73c4336fa0" providerId="ADAL" clId="{E93858D1-BD3D-4ACF-9F5A-5960EFF6511E}" dt="2022-12-07T08:00:38.679" v="636" actId="21"/>
          <ac:spMkLst>
            <pc:docMk/>
            <pc:sldMk cId="525706992" sldId="415"/>
            <ac:spMk id="4" creationId="{76BB4162-3856-B907-84BB-1091DF269AE7}"/>
          </ac:spMkLst>
        </pc:spChg>
      </pc:sldChg>
      <pc:sldChg chg="modSp add mod modAnim">
        <pc:chgData name="Scheffer, Jan Peter" userId="b18544c8-30e2-480f-bd6f-ee73c4336fa0" providerId="ADAL" clId="{E93858D1-BD3D-4ACF-9F5A-5960EFF6511E}" dt="2022-12-07T09:23:59.091" v="727"/>
        <pc:sldMkLst>
          <pc:docMk/>
          <pc:sldMk cId="3399182671" sldId="418"/>
        </pc:sldMkLst>
        <pc:spChg chg="mod">
          <ac:chgData name="Scheffer, Jan Peter" userId="b18544c8-30e2-480f-bd6f-ee73c4336fa0" providerId="ADAL" clId="{E93858D1-BD3D-4ACF-9F5A-5960EFF6511E}" dt="2022-12-07T08:00:59.299" v="642" actId="6549"/>
          <ac:spMkLst>
            <pc:docMk/>
            <pc:sldMk cId="3399182671" sldId="418"/>
            <ac:spMk id="4" creationId="{76BB4162-3856-B907-84BB-1091DF269AE7}"/>
          </ac:spMkLst>
        </pc:spChg>
      </pc:sldChg>
      <pc:sldChg chg="modSp add mod modTransition modAnim">
        <pc:chgData name="Scheffer, Jan Peter" userId="b18544c8-30e2-480f-bd6f-ee73c4336fa0" providerId="ADAL" clId="{E93858D1-BD3D-4ACF-9F5A-5960EFF6511E}" dt="2022-12-07T08:12:01.653" v="697"/>
        <pc:sldMkLst>
          <pc:docMk/>
          <pc:sldMk cId="2792355043" sldId="419"/>
        </pc:sldMkLst>
        <pc:spChg chg="mod">
          <ac:chgData name="Scheffer, Jan Peter" userId="b18544c8-30e2-480f-bd6f-ee73c4336fa0" providerId="ADAL" clId="{E93858D1-BD3D-4ACF-9F5A-5960EFF6511E}" dt="2022-12-07T08:11:28.405" v="693" actId="14100"/>
          <ac:spMkLst>
            <pc:docMk/>
            <pc:sldMk cId="2792355043" sldId="419"/>
            <ac:spMk id="4" creationId="{196016E0-159E-8018-81C8-F3E5CE2C8B9D}"/>
          </ac:spMkLst>
        </pc:spChg>
        <pc:spChg chg="mod">
          <ac:chgData name="Scheffer, Jan Peter" userId="b18544c8-30e2-480f-bd6f-ee73c4336fa0" providerId="ADAL" clId="{E93858D1-BD3D-4ACF-9F5A-5960EFF6511E}" dt="2022-12-07T08:10:33.191" v="689" actId="1076"/>
          <ac:spMkLst>
            <pc:docMk/>
            <pc:sldMk cId="2792355043" sldId="419"/>
            <ac:spMk id="6" creationId="{9B597C5B-6259-E22A-1BC0-2CC46EF1D56E}"/>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6T08:55:05.311"/>
    </inkml:context>
    <inkml:brush xml:id="br0">
      <inkml:brushProperty name="width" value="0.35" units="cm"/>
      <inkml:brushProperty name="height" value="0.35" units="cm"/>
      <inkml:brushProperty name="ignorePressure" value="1"/>
    </inkml:brush>
  </inkml:definitions>
  <inkml:trace contextRef="#ctx0" brushRef="#br0">0 36,'138'-1,"-3"-4,866-24,-951 28,88 3,-120-1,-1 1,1 2,-1-1,1 2,25 10,-16-3,0-1,1-2,0-1,49 8,154 3,4-15,102 5,-174 10,-37-3,360 12,2-27,-445-1,46 0,217-9,188-18,6 23,124 5,-584 1,-1 2,40 9,42 4,-81-16,0-2,1-2,45-9,2 0,84 3,-124 7,76-6,57-1,-139 10,46-2,-69-3,-18 4,0-1,0 1,-1 0,1-1,0 1,0 0,-1-1,1 1,0-1,-1 0,1 1,-1-1,1 1,-1-1,1 0,-1 1,1-1,-1 0,0 0,1-1,-1-9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6T08:55:06.943"/>
    </inkml:context>
    <inkml:brush xml:id="br0">
      <inkml:brushProperty name="width" value="0.35" units="cm"/>
      <inkml:brushProperty name="height" value="0.35" units="cm"/>
      <inkml:brushProperty name="ignorePressure" value="1"/>
    </inkml:brush>
  </inkml:definitions>
  <inkml:trace contextRef="#ctx0" brushRef="#br0">0 0,'27'10,"44"24,-17-7,202 78,-111-49,-19 3,-82-37,1-1,77 23,-6-19,-74-17,0 1,68 25,-7 14,-72-32,1-1,1-1,0-2,40 10,-62-20,0 1,0 0,0 1,-1 1,19 9,43 37,-67-47,19 14,2-1,0-1,1-1,1-1,54 19,-69-30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6T08:55:08.492"/>
    </inkml:context>
    <inkml:brush xml:id="br0">
      <inkml:brushProperty name="width" value="0.35" units="cm"/>
      <inkml:brushProperty name="height" value="0.35" units="cm"/>
      <inkml:brushProperty name="ignorePressure" value="1"/>
    </inkml:brush>
  </inkml:definitions>
  <inkml:trace contextRef="#ctx0" brushRef="#br0">1950 1,'-13'1,"-1"0,1 1,0 0,-15 6,-22 4,-67 9,1 5,-204 77,309-99,-283 101,-135-17,393-83,0 2,0 1,1 2,-40 17,33-7,20-8,0-1,-1-2,0 0,-1-1,-38 7,59-15,-1 0,1 0,-1 0,1-1,0 1,-1-1,1 0,0 0,-1 0,1 0,0-1,0 1,0-1,0 0,0 1,0-1,1-1,-1 1,1 0,-1-1,-1-2,-23-25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6T08:55:13.341"/>
    </inkml:context>
    <inkml:brush xml:id="br0">
      <inkml:brushProperty name="width" value="0.35" units="cm"/>
      <inkml:brushProperty name="height" value="0.35" units="cm"/>
      <inkml:brushProperty name="ignorePressure" value="1"/>
    </inkml:brush>
  </inkml:definitions>
  <inkml:trace contextRef="#ctx0" brushRef="#br0">0 1,'3'48,"2"0,16 72,-12-74,-1 0,3 83,-12-92,2 1,8 48,0-16,-6-44,0 0,14 47,-14-61,0-1,1 20,2 9,-3-31,0-7,-2-3,0 0,-1 0,1 0,-1 0,0 0,1-1,-1 1,0 0,1 0,-1 0,0-3,5-233,-7 150,2 62,-1 11,1 1,0 0,1 0,1 0,0-1,5-18,-7 32,0-1,1 1,-1-1,0 1,0-1,0 1,1-1,-1 1,0-1,0 1,1-1,-1 1,0-1,1 1,-1 0,1-1,-1 1,1 0,-1-1,0 1,1 0,-1 0,1-1,-1 1,1 0,-1 0,1 0,0 0,-1 0,1 0,1 0,-1 0,0 1,0-1,0 1,1-1,-1 1,0-1,0 1,0 0,0 0,0 0,1 1,4 4,0 1,9 14,73 149,-86-167,3 9,1-1,0 1,1-2,9 13,-15-22,1 1,-1-1,1 0,-1 1,1-1,-1 0,1 0,0 0,0 0,-1 0,1-1,0 1,0 0,0-1,0 0,0 1,3-1,-2 0,1 0,-1-1,1 1,-1-1,1 0,-1 0,1 0,-1 0,4-3,1 0,-1-1,0 1,0-2,0 1,0-1,-1 0,7-9,-9 10,0 0,-1 0,0 0,0 0,0 0,0-1,-1 1,0-1,0 0,-1 0,1 0,-1 0,-1 0,1 0,-1 0,0 0,0 0,-1 0,0 0,0 0,0 1,-1-1,-3-8,1 3,-1 0,-1 0,0 0,0 1,-1 0,0 0,-1 1,0 0,-11-10,-30-25,35 30,-1 0,-21-14,32 25,-1 0,0 1,0 0,0 0,0 0,0 1,0-1,-1 1,1 1,0-1,-1 1,1 0,-8 1,-3 1,0 0,-30 10,18-1,28-11,0 0,0 0,1 0,-1 0,0 0,0 0,1 0,-1 0,0 0,0 1,0-1,1 0,-1 0,0 0,0 0,0 0,1 1,-1-1,0 0,0 0,0 0,0 0,0 1,1-1,-1 0,0 0,0 1,0-1,0 0,0 0,0 0,0 1,0-1,0 0,0 0,0 1,0-1,0 0,0 0,0 1,0-1,0 0,0 0,0 1,0-1,0 0,0 0,-1 0,1 1,0-1,0 0,0 0,0 0,0 1,-1-1,1 0,0 0,0 0,0 0,-1 0,1 1,0-1,0 0,0 0,-1 0,1 0,0 0,-1 0,23 5,121 4,-97-9,86 13,-97-6,-1 2,0 1,49 21,-75-27,0 1,-1 0,0 1,0 0,0 0,0 0,-1 1,6 8,-7-8,0-1,0 0,0 0,1-1,0 0,0 0,0 0,1-1,0 1,0-2,11 6,2-4,-1-1,1-1,21 2,-20-4,1 2,24 6,-45-9,0 0,0 0,0 1,0-1,-1 0,1 0,0 1,0-1,-1 0,1 1,0-1,0 0,-1 1,1-1,0 1,-1 0,1-1,-1 1,1-1,-1 1,1 0,-1-1,1 2,-1-1,0 0,0-1,-1 1,1-1,0 1,-1 0,1-1,0 1,-1-1,1 1,-1-1,1 1,-1-1,1 1,-1-1,1 1,-1-1,0 0,1 1,-2-1,-5 4,0-1,0-1,-13 4,5-3,-1 0,-32 0,40-3,0 0,0-1,0 0,0-1,0 1,0-2,-13-4,5-1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BDF32-774C-42E7-A7BE-598F84675F73}" type="datetimeFigureOut">
              <a:rPr lang="nl-NL" smtClean="0"/>
              <a:t>7-12-2022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793A6-EF0A-4FD8-9FBE-D3ABB876FC44}" type="slidenum">
              <a:rPr lang="nl-NL" smtClean="0"/>
              <a:t>‹nr.›</a:t>
            </a:fld>
            <a:endParaRPr lang="nl-NL"/>
          </a:p>
        </p:txBody>
      </p:sp>
    </p:spTree>
    <p:extLst>
      <p:ext uri="{BB962C8B-B14F-4D97-AF65-F5344CB8AC3E}">
        <p14:creationId xmlns:p14="http://schemas.microsoft.com/office/powerpoint/2010/main" val="48408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12/7/2022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81" y="802300"/>
            <a:ext cx="8637073" cy="2541431"/>
          </a:xfrm>
        </p:spPr>
        <p:txBody>
          <a:bodyPr bIns="0" anchor="b">
            <a:normAutofit/>
          </a:bodyPr>
          <a:lstStyle>
            <a:lvl1pPr algn="l">
              <a:defRPr sz="4950"/>
            </a:lvl1pPr>
          </a:lstStyle>
          <a:p>
            <a:r>
              <a:rPr lang="nl-NL"/>
              <a:t>Klik om stijl te bewerken</a:t>
            </a:r>
            <a:endParaRPr lang="en-US"/>
          </a:p>
        </p:txBody>
      </p:sp>
      <p:sp>
        <p:nvSpPr>
          <p:cNvPr id="3" name="Subtitle 2"/>
          <p:cNvSpPr>
            <a:spLocks noGrp="1"/>
          </p:cNvSpPr>
          <p:nvPr>
            <p:ph type="subTitle" idx="1"/>
          </p:nvPr>
        </p:nvSpPr>
        <p:spPr>
          <a:xfrm>
            <a:off x="2417780" y="3531206"/>
            <a:ext cx="8637072" cy="977621"/>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12/7/2022</a:t>
            </a:fld>
            <a:endParaRPr lang="en-US"/>
          </a:p>
        </p:txBody>
      </p:sp>
      <p:sp>
        <p:nvSpPr>
          <p:cNvPr id="5" name="Footer Placeholder 4"/>
          <p:cNvSpPr>
            <a:spLocks noGrp="1"/>
          </p:cNvSpPr>
          <p:nvPr>
            <p:ph type="ftr" sz="quarter" idx="11"/>
          </p:nvPr>
        </p:nvSpPr>
        <p:spPr>
          <a:xfrm>
            <a:off x="2416501" y="329309"/>
            <a:ext cx="4973915" cy="309201"/>
          </a:xfrm>
        </p:spPr>
        <p:txBody>
          <a:bodyPr/>
          <a:lstStyle/>
          <a:p>
            <a:endParaRPr lang="en-US"/>
          </a:p>
        </p:txBody>
      </p:sp>
      <p:sp>
        <p:nvSpPr>
          <p:cNvPr id="6" name="Slide Number Placeholder 5"/>
          <p:cNvSpPr>
            <a:spLocks noGrp="1"/>
          </p:cNvSpPr>
          <p:nvPr>
            <p:ph type="sldNum" sz="quarter" idx="12"/>
          </p:nvPr>
        </p:nvSpPr>
        <p:spPr>
          <a:xfrm>
            <a:off x="1437665" y="798973"/>
            <a:ext cx="811019" cy="503578"/>
          </a:xfrm>
        </p:spPr>
        <p:txBody>
          <a:bodyPr/>
          <a:lstStyle/>
          <a:p>
            <a:fld id="{6D22F896-40B5-4ADD-8801-0D06FADFA095}" type="slidenum">
              <a:rPr lang="en-US" dirty="0"/>
              <a:t>‹nr.›</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833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cxnSp>
        <p:nvCxnSpPr>
          <p:cNvPr id="33" name="Straight Connector 32"/>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1695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5" cy="1887950"/>
          </a:xfrm>
        </p:spPr>
        <p:txBody>
          <a:bodyPr anchor="b">
            <a:normAutofit/>
          </a:bodyPr>
          <a:lstStyle>
            <a:lvl1pPr algn="l">
              <a:defRPr sz="2700"/>
            </a:lvl1pPr>
          </a:lstStyle>
          <a:p>
            <a:r>
              <a:rPr lang="nl-NL"/>
              <a:t>Klik om stijl te bewerken</a:t>
            </a:r>
            <a:endParaRPr lang="en-US"/>
          </a:p>
        </p:txBody>
      </p:sp>
      <p:sp>
        <p:nvSpPr>
          <p:cNvPr id="3" name="Text Placeholder 2"/>
          <p:cNvSpPr>
            <a:spLocks noGrp="1"/>
          </p:cNvSpPr>
          <p:nvPr>
            <p:ph type="body" idx="1"/>
          </p:nvPr>
        </p:nvSpPr>
        <p:spPr>
          <a:xfrm>
            <a:off x="1454239" y="3806197"/>
            <a:ext cx="8630447"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dirty="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cxnSp>
        <p:nvCxnSpPr>
          <p:cNvPr id="15" name="Straight Connector 14"/>
          <p:cNvCxnSpPr/>
          <p:nvPr/>
        </p:nvCxnSpPr>
        <p:spPr>
          <a:xfrm>
            <a:off x="1454239" y="3804985"/>
            <a:ext cx="863044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3763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91"/>
            <a:ext cx="9605635" cy="1059305"/>
          </a:xfrm>
        </p:spPr>
        <p:txBody>
          <a:bodyPr/>
          <a:lstStyle/>
          <a:p>
            <a:r>
              <a:rPr lang="nl-NL"/>
              <a:t>Klik om stijl te bewerken</a:t>
            </a:r>
            <a:endParaRPr lang="en-US"/>
          </a:p>
        </p:txBody>
      </p:sp>
      <p:sp>
        <p:nvSpPr>
          <p:cNvPr id="3" name="Content Placeholder 2"/>
          <p:cNvSpPr>
            <a:spLocks noGrp="1"/>
          </p:cNvSpPr>
          <p:nvPr>
            <p:ph sz="half" idx="1"/>
          </p:nvPr>
        </p:nvSpPr>
        <p:spPr>
          <a:xfrm>
            <a:off x="1447331" y="2010879"/>
            <a:ext cx="4645152" cy="344859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413771" y="2017343"/>
            <a:ext cx="4645152" cy="3441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cxnSp>
        <p:nvCxnSpPr>
          <p:cNvPr id="35" name="Straight Connector 34"/>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6244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2" y="804165"/>
            <a:ext cx="9607661" cy="1056319"/>
          </a:xfrm>
        </p:spPr>
        <p:txBody>
          <a:bodyPr/>
          <a:lstStyle/>
          <a:p>
            <a:r>
              <a:rPr lang="nl-NL"/>
              <a:t>Klik om stijl te bewerken</a:t>
            </a:r>
            <a:endParaRPr lang="en-US"/>
          </a:p>
        </p:txBody>
      </p:sp>
      <p:sp>
        <p:nvSpPr>
          <p:cNvPr id="3" name="Text Placeholder 2"/>
          <p:cNvSpPr>
            <a:spLocks noGrp="1"/>
          </p:cNvSpPr>
          <p:nvPr>
            <p:ph type="body" idx="1"/>
          </p:nvPr>
        </p:nvSpPr>
        <p:spPr>
          <a:xfrm>
            <a:off x="1447191" y="2019551"/>
            <a:ext cx="4645152" cy="801943"/>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1447191" y="2824271"/>
            <a:ext cx="4645152" cy="26444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412363" y="2023005"/>
            <a:ext cx="4645152" cy="80223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6412363" y="2821491"/>
            <a:ext cx="4645152" cy="2637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48A87A34-81AB-432B-8DAE-1953F412C126}" type="datetimeFigureOut">
              <a:rPr lang="en-US" dirty="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a:p>
        </p:txBody>
      </p:sp>
      <p:cxnSp>
        <p:nvCxnSpPr>
          <p:cNvPr id="29" name="Straight Connector 28"/>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5792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a:p>
        </p:txBody>
      </p:sp>
      <p:cxnSp>
        <p:nvCxnSpPr>
          <p:cNvPr id="25" name="Straight Connector 24"/>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2494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a:p>
        </p:txBody>
      </p:sp>
    </p:spTree>
    <p:extLst>
      <p:ext uri="{BB962C8B-B14F-4D97-AF65-F5344CB8AC3E}">
        <p14:creationId xmlns:p14="http://schemas.microsoft.com/office/powerpoint/2010/main" val="3413052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2" y="798973"/>
            <a:ext cx="3273099" cy="2247117"/>
          </a:xfrm>
        </p:spPr>
        <p:txBody>
          <a:bodyPr anchor="b">
            <a:normAutofit/>
          </a:bodyPr>
          <a:lstStyle>
            <a:lvl1pPr algn="l">
              <a:defRPr sz="1800"/>
            </a:lvl1pPr>
          </a:lstStyle>
          <a:p>
            <a:r>
              <a:rPr lang="nl-NL"/>
              <a:t>Klik om stijl te bewerken</a:t>
            </a:r>
            <a:endParaRPr lang="en-US"/>
          </a:p>
        </p:txBody>
      </p:sp>
      <p:sp>
        <p:nvSpPr>
          <p:cNvPr id="3" name="Content Placeholder 2"/>
          <p:cNvSpPr>
            <a:spLocks noGrp="1"/>
          </p:cNvSpPr>
          <p:nvPr>
            <p:ph idx="1"/>
          </p:nvPr>
        </p:nvSpPr>
        <p:spPr>
          <a:xfrm>
            <a:off x="5043714" y="798974"/>
            <a:ext cx="6012471" cy="46588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444672" y="3205493"/>
            <a:ext cx="3275013"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cxnSp>
        <p:nvCxnSpPr>
          <p:cNvPr id="17" name="Straight Connector 16"/>
          <p:cNvCxnSpPr/>
          <p:nvPr/>
        </p:nvCxnSpPr>
        <p:spPr>
          <a:xfrm>
            <a:off x="1448280" y="3205491"/>
            <a:ext cx="32694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829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8" y="482172"/>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7" y="1129513"/>
            <a:ext cx="5532328" cy="1830584"/>
          </a:xfrm>
        </p:spPr>
        <p:txBody>
          <a:bodyPr anchor="b">
            <a:normAutofit/>
          </a:bodyPr>
          <a:lstStyle>
            <a:lvl1pPr>
              <a:defRPr sz="2400"/>
            </a:lvl1pPr>
          </a:lstStyle>
          <a:p>
            <a:r>
              <a:rPr lang="nl-NL"/>
              <a:t>Klik om stijl te bewerken</a:t>
            </a:r>
            <a:endParaRPr lang="en-US"/>
          </a:p>
        </p:txBody>
      </p:sp>
      <p:sp>
        <p:nvSpPr>
          <p:cNvPr id="3" name="Picture Placeholder 2"/>
          <p:cNvSpPr>
            <a:spLocks noGrp="1" noChangeAspect="1"/>
          </p:cNvSpPr>
          <p:nvPr>
            <p:ph type="pic" idx="1"/>
          </p:nvPr>
        </p:nvSpPr>
        <p:spPr>
          <a:xfrm>
            <a:off x="8124389" y="1122544"/>
            <a:ext cx="2791171"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450330" y="3145992"/>
            <a:ext cx="5524404" cy="2003742"/>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a:xfrm>
            <a:off x="1447383" y="5469858"/>
            <a:ext cx="5527351" cy="320123"/>
          </a:xfrm>
        </p:spPr>
        <p:txBody>
          <a:bodyPr/>
          <a:lstStyle>
            <a:lvl1pPr algn="l">
              <a:defRPr/>
            </a:lvl1pPr>
          </a:lstStyle>
          <a:p>
            <a:fld id="{48A87A34-81AB-432B-8DAE-1953F412C126}" type="datetimeFigureOut">
              <a:rPr lang="en-US" dirty="0"/>
              <a:pPr/>
              <a:t>12/7/2022</a:t>
            </a:fld>
            <a:endParaRPr lang="en-US"/>
          </a:p>
        </p:txBody>
      </p:sp>
      <p:sp>
        <p:nvSpPr>
          <p:cNvPr id="6" name="Footer Placeholder 5"/>
          <p:cNvSpPr>
            <a:spLocks noGrp="1"/>
          </p:cNvSpPr>
          <p:nvPr>
            <p:ph type="ftr" sz="quarter" idx="11"/>
          </p:nvPr>
        </p:nvSpPr>
        <p:spPr>
          <a:xfrm>
            <a:off x="1447383" y="318642"/>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cxnSp>
        <p:nvCxnSpPr>
          <p:cNvPr id="31" name="Straight Connector 30"/>
          <p:cNvCxnSpPr/>
          <p:nvPr/>
        </p:nvCxnSpPr>
        <p:spPr>
          <a:xfrm>
            <a:off x="1447383"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3944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cxnSp>
        <p:nvCxnSpPr>
          <p:cNvPr id="26" name="Straight Connector 25"/>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5405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5"/>
            <a:ext cx="1615743" cy="4659889"/>
          </a:xfrm>
        </p:spPr>
        <p:txBody>
          <a:bodyPr vert="eaVert"/>
          <a:lstStyle>
            <a:lvl1pPr algn="l">
              <a:defRPr/>
            </a:lvl1pPr>
          </a:lstStyle>
          <a:p>
            <a:r>
              <a:rPr lang="nl-NL"/>
              <a:t>Klik om stijl te bewerken</a:t>
            </a:r>
            <a:endParaRPr lang="en-US"/>
          </a:p>
        </p:txBody>
      </p:sp>
      <p:sp>
        <p:nvSpPr>
          <p:cNvPr id="3" name="Vertical Text Placeholder 2"/>
          <p:cNvSpPr>
            <a:spLocks noGrp="1"/>
          </p:cNvSpPr>
          <p:nvPr>
            <p:ph type="body" orient="vert" idx="1"/>
          </p:nvPr>
        </p:nvSpPr>
        <p:spPr>
          <a:xfrm>
            <a:off x="1444673" y="798975"/>
            <a:ext cx="7828831" cy="46598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cxnSp>
        <p:nvCxnSpPr>
          <p:cNvPr id="15" name="Straight Connector 14"/>
          <p:cNvCxnSpPr/>
          <p:nvPr/>
        </p:nvCxnSpPr>
        <p:spPr>
          <a:xfrm>
            <a:off x="9439111" y="798975"/>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212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dirty="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a:p>
        </p:txBody>
      </p:sp>
      <p:sp>
        <p:nvSpPr>
          <p:cNvPr id="3" name="Content Placeholder 2"/>
          <p:cNvSpPr>
            <a:spLocks noGrp="1"/>
          </p:cNvSpPr>
          <p:nvPr>
            <p:ph sz="half" idx="1"/>
          </p:nvPr>
        </p:nvSpPr>
        <p:spPr>
          <a:xfrm>
            <a:off x="1447331" y="2010878"/>
            <a:ext cx="4645152" cy="344859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413771" y="2017343"/>
            <a:ext cx="4645152" cy="3441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447191" y="2824269"/>
            <a:ext cx="4645152" cy="26444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48A87A34-81AB-432B-8DAE-1953F412C126}" type="datetimeFigureOut">
              <a:rPr lang="en-US" dirty="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a:p>
        </p:txBody>
      </p:sp>
      <p:sp>
        <p:nvSpPr>
          <p:cNvPr id="3" name="Content Placeholder 2"/>
          <p:cNvSpPr>
            <a:spLocks noGrp="1"/>
          </p:cNvSpPr>
          <p:nvPr>
            <p:ph idx="1"/>
          </p:nvPr>
        </p:nvSpPr>
        <p:spPr>
          <a:xfrm>
            <a:off x="5043714" y="798974"/>
            <a:ext cx="6012470" cy="46588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12/7/2022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12/7/2022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8"/>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80" y="804521"/>
            <a:ext cx="9603275" cy="1049235"/>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1451580" y="2015734"/>
            <a:ext cx="9603275" cy="34506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554139" y="330370"/>
            <a:ext cx="3500715" cy="3092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12/7/2022</a:t>
            </a:fld>
            <a:endParaRPr lang="en-US"/>
          </a:p>
        </p:txBody>
      </p:sp>
      <p:sp>
        <p:nvSpPr>
          <p:cNvPr id="5" name="Footer Placeholder 4"/>
          <p:cNvSpPr>
            <a:spLocks noGrp="1"/>
          </p:cNvSpPr>
          <p:nvPr>
            <p:ph type="ftr" sz="quarter" idx="3"/>
          </p:nvPr>
        </p:nvSpPr>
        <p:spPr>
          <a:xfrm>
            <a:off x="1451579" y="329309"/>
            <a:ext cx="5938836" cy="3092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1" y="798973"/>
            <a:ext cx="811019" cy="503578"/>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‹nr.›</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084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hyperlink" Target="https://youtu.be/YjFWiMJdo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YjFWiMJdotM" TargetMode="External"/><Relationship Id="rId2" Type="http://schemas.openxmlformats.org/officeDocument/2006/relationships/slideLayout" Target="../slideLayouts/slideLayout2.xml"/><Relationship Id="rId1" Type="http://schemas.openxmlformats.org/officeDocument/2006/relationships/video" Target="https://www.youtube.com/embed/YjFWiMJdotM?feature=oembed"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amen-voor-duurzaam.nl/duurzame-installaties-voor-in-en-rond-het-hui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nl.wikipedia.org/wiki/Dimensieloos"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duurzaamthuis.nl/energie/verwarmi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duurzaamthuis.nl/energie/verwarm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D390FA0-5103-43B1-BD90-A337234122CE}"/>
              </a:ext>
            </a:extLst>
          </p:cNvPr>
          <p:cNvPicPr>
            <a:picLocks noChangeAspect="1"/>
          </p:cNvPicPr>
          <p:nvPr/>
        </p:nvPicPr>
        <p:blipFill rotWithShape="1">
          <a:blip r:embed="rId2"/>
          <a:srcRect t="14447" r="-1" b="-1"/>
          <a:stretch/>
        </p:blipFill>
        <p:spPr>
          <a:xfrm>
            <a:off x="2" y="10"/>
            <a:ext cx="12191695" cy="6857990"/>
          </a:xfrm>
          <a:prstGeom prst="rect">
            <a:avLst/>
          </a:prstGeom>
        </p:spPr>
      </p:pic>
      <p:sp>
        <p:nvSpPr>
          <p:cNvPr id="20" name="Rectangle 15">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el 1">
            <a:extLst>
              <a:ext uri="{FF2B5EF4-FFF2-40B4-BE49-F238E27FC236}">
                <a16:creationId xmlns:a16="http://schemas.microsoft.com/office/drawing/2014/main" id="{D9FA38E8-A3F8-4D41-AFC8-797540B688C7}"/>
              </a:ext>
            </a:extLst>
          </p:cNvPr>
          <p:cNvSpPr>
            <a:spLocks noGrp="1"/>
          </p:cNvSpPr>
          <p:nvPr>
            <p:ph type="ctrTitle"/>
          </p:nvPr>
        </p:nvSpPr>
        <p:spPr>
          <a:xfrm>
            <a:off x="4065511" y="3236470"/>
            <a:ext cx="6832500" cy="1252601"/>
          </a:xfrm>
        </p:spPr>
        <p:txBody>
          <a:bodyPr>
            <a:normAutofit/>
          </a:bodyPr>
          <a:lstStyle/>
          <a:p>
            <a:r>
              <a:rPr lang="nl-NL" sz="4400">
                <a:solidFill>
                  <a:srgbClr val="FFFFFE"/>
                </a:solidFill>
              </a:rPr>
              <a:t>Project 1.2</a:t>
            </a:r>
          </a:p>
        </p:txBody>
      </p:sp>
      <p:sp>
        <p:nvSpPr>
          <p:cNvPr id="3" name="Ondertitel 2">
            <a:extLst>
              <a:ext uri="{FF2B5EF4-FFF2-40B4-BE49-F238E27FC236}">
                <a16:creationId xmlns:a16="http://schemas.microsoft.com/office/drawing/2014/main" id="{953DCA97-E311-494D-8023-4B3638E3DF01}"/>
              </a:ext>
            </a:extLst>
          </p:cNvPr>
          <p:cNvSpPr>
            <a:spLocks noGrp="1"/>
          </p:cNvSpPr>
          <p:nvPr>
            <p:ph type="subTitle" idx="1"/>
          </p:nvPr>
        </p:nvSpPr>
        <p:spPr>
          <a:xfrm>
            <a:off x="4065511" y="4669144"/>
            <a:ext cx="6832499" cy="716529"/>
          </a:xfrm>
        </p:spPr>
        <p:txBody>
          <a:bodyPr>
            <a:normAutofit/>
          </a:bodyPr>
          <a:lstStyle/>
          <a:p>
            <a:r>
              <a:rPr lang="nl-NL" sz="1600">
                <a:solidFill>
                  <a:srgbClr val="FFFFFE"/>
                </a:solidFill>
              </a:rPr>
              <a:t>Werkvoorbereiding</a:t>
            </a:r>
          </a:p>
        </p:txBody>
      </p:sp>
      <p:cxnSp>
        <p:nvCxnSpPr>
          <p:cNvPr id="21" name="Straight Connector 17">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a:solidFill>
              <a:srgbClr val="79BAFF"/>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1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8B129F02-0433-6AA9-8127-12B83F90B019}"/>
              </a:ext>
            </a:extLst>
          </p:cNvPr>
          <p:cNvPicPr>
            <a:picLocks noChangeAspect="1"/>
          </p:cNvPicPr>
          <p:nvPr/>
        </p:nvPicPr>
        <p:blipFill>
          <a:blip r:embed="rId2"/>
          <a:stretch>
            <a:fillRect/>
          </a:stretch>
        </p:blipFill>
        <p:spPr>
          <a:xfrm>
            <a:off x="4314825" y="0"/>
            <a:ext cx="6858000" cy="6858000"/>
          </a:xfrm>
          <a:prstGeom prst="rect">
            <a:avLst/>
          </a:prstGeom>
        </p:spPr>
      </p:pic>
      <p:sp>
        <p:nvSpPr>
          <p:cNvPr id="12" name="Tekstvak 11">
            <a:extLst>
              <a:ext uri="{FF2B5EF4-FFF2-40B4-BE49-F238E27FC236}">
                <a16:creationId xmlns:a16="http://schemas.microsoft.com/office/drawing/2014/main" id="{F1741AD0-D929-F251-503B-B235CA17EA18}"/>
              </a:ext>
            </a:extLst>
          </p:cNvPr>
          <p:cNvSpPr txBox="1"/>
          <p:nvPr/>
        </p:nvSpPr>
        <p:spPr>
          <a:xfrm>
            <a:off x="1352550" y="1085850"/>
            <a:ext cx="3048000" cy="830997"/>
          </a:xfrm>
          <a:prstGeom prst="rect">
            <a:avLst/>
          </a:prstGeom>
          <a:noFill/>
        </p:spPr>
        <p:txBody>
          <a:bodyPr wrap="square" rtlCol="0">
            <a:spAutoFit/>
          </a:bodyPr>
          <a:lstStyle/>
          <a:p>
            <a:r>
              <a:rPr lang="nl-NL" sz="4800"/>
              <a:t>Check in.</a:t>
            </a:r>
          </a:p>
        </p:txBody>
      </p:sp>
    </p:spTree>
    <p:extLst>
      <p:ext uri="{BB962C8B-B14F-4D97-AF65-F5344CB8AC3E}">
        <p14:creationId xmlns:p14="http://schemas.microsoft.com/office/powerpoint/2010/main" val="319102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517B4-F233-4E7A-BA4A-DEA2AF4C5847}"/>
              </a:ext>
            </a:extLst>
          </p:cNvPr>
          <p:cNvSpPr>
            <a:spLocks noGrp="1"/>
          </p:cNvSpPr>
          <p:nvPr>
            <p:ph type="title"/>
          </p:nvPr>
        </p:nvSpPr>
        <p:spPr/>
        <p:txBody>
          <a:bodyPr/>
          <a:lstStyle/>
          <a:p>
            <a:r>
              <a:rPr lang="nl-NL"/>
              <a:t>Energie nodig voor:</a:t>
            </a:r>
          </a:p>
        </p:txBody>
      </p:sp>
      <p:sp>
        <p:nvSpPr>
          <p:cNvPr id="3" name="Tijdelijke aanduiding voor inhoud 2">
            <a:extLst>
              <a:ext uri="{FF2B5EF4-FFF2-40B4-BE49-F238E27FC236}">
                <a16:creationId xmlns:a16="http://schemas.microsoft.com/office/drawing/2014/main" id="{DE2F92C6-BBE7-4EFE-8DC9-21F2A59FC22A}"/>
              </a:ext>
            </a:extLst>
          </p:cNvPr>
          <p:cNvSpPr>
            <a:spLocks noGrp="1"/>
          </p:cNvSpPr>
          <p:nvPr>
            <p:ph idx="1"/>
          </p:nvPr>
        </p:nvSpPr>
        <p:spPr>
          <a:xfrm>
            <a:off x="1451579" y="2015732"/>
            <a:ext cx="9603275" cy="3106784"/>
          </a:xfrm>
        </p:spPr>
        <p:txBody>
          <a:bodyPr vert="horz" lIns="91440" tIns="45720" rIns="91440" bIns="45720" rtlCol="0" anchor="t">
            <a:noAutofit/>
          </a:bodyPr>
          <a:lstStyle/>
          <a:p>
            <a:r>
              <a:rPr lang="nl-NL" sz="2800"/>
              <a:t>Verwarming</a:t>
            </a:r>
          </a:p>
          <a:p>
            <a:r>
              <a:rPr lang="nl-NL" sz="2800"/>
              <a:t>Verlichting</a:t>
            </a:r>
          </a:p>
          <a:p>
            <a:r>
              <a:rPr lang="nl-NL" sz="2800"/>
              <a:t>Water</a:t>
            </a:r>
          </a:p>
          <a:p>
            <a:r>
              <a:rPr lang="nl-NL" sz="2800"/>
              <a:t>Leven</a:t>
            </a:r>
          </a:p>
          <a:p>
            <a:r>
              <a:rPr lang="nl-NL" sz="2800"/>
              <a:t>Onzin?!</a:t>
            </a:r>
          </a:p>
          <a:p>
            <a:endParaRPr lang="nl-NL"/>
          </a:p>
        </p:txBody>
      </p:sp>
      <p:pic>
        <p:nvPicPr>
          <p:cNvPr id="4" name="Afbeelding 4" descr="Afbeelding met kop, koffie, tafel, zitten&#10;&#10;Automatisch gegenereerde beschrijving">
            <a:extLst>
              <a:ext uri="{FF2B5EF4-FFF2-40B4-BE49-F238E27FC236}">
                <a16:creationId xmlns:a16="http://schemas.microsoft.com/office/drawing/2014/main" id="{64A1A364-9C88-45CC-9F40-1191FE236103}"/>
              </a:ext>
            </a:extLst>
          </p:cNvPr>
          <p:cNvPicPr>
            <a:picLocks noChangeAspect="1"/>
          </p:cNvPicPr>
          <p:nvPr/>
        </p:nvPicPr>
        <p:blipFill>
          <a:blip r:embed="rId2"/>
          <a:stretch>
            <a:fillRect/>
          </a:stretch>
        </p:blipFill>
        <p:spPr>
          <a:xfrm>
            <a:off x="8896815" y="227853"/>
            <a:ext cx="2975517" cy="2248463"/>
          </a:xfrm>
          <a:prstGeom prst="rect">
            <a:avLst/>
          </a:prstGeom>
        </p:spPr>
      </p:pic>
      <p:pic>
        <p:nvPicPr>
          <p:cNvPr id="5" name="Afbeelding 5" descr="Afbeelding met gebouw, buiten, huis, stoppen&#10;&#10;Automatisch gegenereerde beschrijving">
            <a:extLst>
              <a:ext uri="{FF2B5EF4-FFF2-40B4-BE49-F238E27FC236}">
                <a16:creationId xmlns:a16="http://schemas.microsoft.com/office/drawing/2014/main" id="{F0672CDE-748E-4BC3-8287-F0BFA9052283}"/>
              </a:ext>
            </a:extLst>
          </p:cNvPr>
          <p:cNvPicPr>
            <a:picLocks noChangeAspect="1"/>
          </p:cNvPicPr>
          <p:nvPr/>
        </p:nvPicPr>
        <p:blipFill>
          <a:blip r:embed="rId3"/>
          <a:stretch>
            <a:fillRect/>
          </a:stretch>
        </p:blipFill>
        <p:spPr>
          <a:xfrm>
            <a:off x="4993888" y="1626293"/>
            <a:ext cx="3560955" cy="2007073"/>
          </a:xfrm>
          <a:prstGeom prst="rect">
            <a:avLst/>
          </a:prstGeom>
        </p:spPr>
      </p:pic>
      <p:pic>
        <p:nvPicPr>
          <p:cNvPr id="6" name="Afbeelding 6">
            <a:extLst>
              <a:ext uri="{FF2B5EF4-FFF2-40B4-BE49-F238E27FC236}">
                <a16:creationId xmlns:a16="http://schemas.microsoft.com/office/drawing/2014/main" id="{CC200144-1F2B-4C34-8C6B-D9D07C4B936C}"/>
              </a:ext>
            </a:extLst>
          </p:cNvPr>
          <p:cNvPicPr>
            <a:picLocks noChangeAspect="1"/>
          </p:cNvPicPr>
          <p:nvPr/>
        </p:nvPicPr>
        <p:blipFill>
          <a:blip r:embed="rId4"/>
          <a:stretch>
            <a:fillRect/>
          </a:stretch>
        </p:blipFill>
        <p:spPr>
          <a:xfrm>
            <a:off x="9036206" y="2775738"/>
            <a:ext cx="3003395" cy="2607498"/>
          </a:xfrm>
          <a:prstGeom prst="rect">
            <a:avLst/>
          </a:prstGeom>
        </p:spPr>
      </p:pic>
      <p:pic>
        <p:nvPicPr>
          <p:cNvPr id="7" name="Afbeelding 7" descr="Afbeelding met plein&#10;&#10;Automatisch gegenereerde beschrijving">
            <a:extLst>
              <a:ext uri="{FF2B5EF4-FFF2-40B4-BE49-F238E27FC236}">
                <a16:creationId xmlns:a16="http://schemas.microsoft.com/office/drawing/2014/main" id="{EE7AEFD6-FB5D-4273-818D-A72DBF10C455}"/>
              </a:ext>
            </a:extLst>
          </p:cNvPr>
          <p:cNvPicPr>
            <a:picLocks noChangeAspect="1"/>
          </p:cNvPicPr>
          <p:nvPr/>
        </p:nvPicPr>
        <p:blipFill>
          <a:blip r:embed="rId5"/>
          <a:stretch>
            <a:fillRect/>
          </a:stretch>
        </p:blipFill>
        <p:spPr>
          <a:xfrm>
            <a:off x="3423423" y="3776545"/>
            <a:ext cx="2622396" cy="2622396"/>
          </a:xfrm>
          <a:prstGeom prst="rect">
            <a:avLst/>
          </a:prstGeom>
        </p:spPr>
      </p:pic>
      <p:pic>
        <p:nvPicPr>
          <p:cNvPr id="8" name="Afbeelding 8" descr="Afbeelding met stereo, elektronica, foto, verschillend&#10;&#10;Automatisch gegenereerde beschrijving">
            <a:extLst>
              <a:ext uri="{FF2B5EF4-FFF2-40B4-BE49-F238E27FC236}">
                <a16:creationId xmlns:a16="http://schemas.microsoft.com/office/drawing/2014/main" id="{0F043BCF-FB64-44D0-A3E3-D6A64DF39232}"/>
              </a:ext>
            </a:extLst>
          </p:cNvPr>
          <p:cNvPicPr>
            <a:picLocks noChangeAspect="1"/>
          </p:cNvPicPr>
          <p:nvPr/>
        </p:nvPicPr>
        <p:blipFill>
          <a:blip r:embed="rId6"/>
          <a:stretch>
            <a:fillRect/>
          </a:stretch>
        </p:blipFill>
        <p:spPr>
          <a:xfrm>
            <a:off x="6304157" y="4320520"/>
            <a:ext cx="2585223" cy="2036251"/>
          </a:xfrm>
          <a:prstGeom prst="rect">
            <a:avLst/>
          </a:prstGeom>
        </p:spPr>
      </p:pic>
    </p:spTree>
    <p:extLst>
      <p:ext uri="{BB962C8B-B14F-4D97-AF65-F5344CB8AC3E}">
        <p14:creationId xmlns:p14="http://schemas.microsoft.com/office/powerpoint/2010/main" val="139180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697A4-8FBA-4770-B493-4C3DBA8DD731}"/>
              </a:ext>
            </a:extLst>
          </p:cNvPr>
          <p:cNvSpPr>
            <a:spLocks noGrp="1"/>
          </p:cNvSpPr>
          <p:nvPr>
            <p:ph type="title"/>
          </p:nvPr>
        </p:nvSpPr>
        <p:spPr/>
        <p:txBody>
          <a:bodyPr/>
          <a:lstStyle/>
          <a:p>
            <a:r>
              <a:rPr lang="nl-NL"/>
              <a:t>Kernenergie</a:t>
            </a:r>
          </a:p>
        </p:txBody>
      </p:sp>
      <p:sp>
        <p:nvSpPr>
          <p:cNvPr id="3" name="Tijdelijke aanduiding voor inhoud 2">
            <a:extLst>
              <a:ext uri="{FF2B5EF4-FFF2-40B4-BE49-F238E27FC236}">
                <a16:creationId xmlns:a16="http://schemas.microsoft.com/office/drawing/2014/main" id="{1A4B0FCF-1CC8-4506-81D7-021CC0AEDEFE}"/>
              </a:ext>
            </a:extLst>
          </p:cNvPr>
          <p:cNvSpPr>
            <a:spLocks noGrp="1"/>
          </p:cNvSpPr>
          <p:nvPr>
            <p:ph idx="1"/>
          </p:nvPr>
        </p:nvSpPr>
        <p:spPr/>
        <p:txBody>
          <a:bodyPr>
            <a:normAutofit/>
          </a:bodyPr>
          <a:lstStyle/>
          <a:p>
            <a:pPr marL="0" indent="0">
              <a:buNone/>
            </a:pPr>
            <a:r>
              <a:rPr lang="nl-NL" sz="3600">
                <a:hlinkClick r:id="rId2">
                  <a:extLst>
                    <a:ext uri="{A12FA001-AC4F-418D-AE19-62706E023703}">
                      <ahyp:hlinkClr xmlns:ahyp="http://schemas.microsoft.com/office/drawing/2018/hyperlinkcolor" val="tx"/>
                    </a:ext>
                  </a:extLst>
                </a:hlinkClick>
              </a:rPr>
              <a:t>Arjen Lubach</a:t>
            </a:r>
            <a:endParaRPr lang="nl-NL" sz="3600"/>
          </a:p>
        </p:txBody>
      </p:sp>
    </p:spTree>
    <p:extLst>
      <p:ext uri="{BB962C8B-B14F-4D97-AF65-F5344CB8AC3E}">
        <p14:creationId xmlns:p14="http://schemas.microsoft.com/office/powerpoint/2010/main" val="67331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697A4-8FBA-4770-B493-4C3DBA8DD731}"/>
              </a:ext>
            </a:extLst>
          </p:cNvPr>
          <p:cNvSpPr>
            <a:spLocks noGrp="1"/>
          </p:cNvSpPr>
          <p:nvPr>
            <p:ph type="title"/>
          </p:nvPr>
        </p:nvSpPr>
        <p:spPr/>
        <p:txBody>
          <a:bodyPr/>
          <a:lstStyle/>
          <a:p>
            <a:r>
              <a:rPr lang="nl-NL"/>
              <a:t>Kernenergie</a:t>
            </a:r>
          </a:p>
        </p:txBody>
      </p:sp>
      <p:sp>
        <p:nvSpPr>
          <p:cNvPr id="3" name="Tijdelijke aanduiding voor inhoud 2">
            <a:extLst>
              <a:ext uri="{FF2B5EF4-FFF2-40B4-BE49-F238E27FC236}">
                <a16:creationId xmlns:a16="http://schemas.microsoft.com/office/drawing/2014/main" id="{1A4B0FCF-1CC8-4506-81D7-021CC0AEDEFE}"/>
              </a:ext>
            </a:extLst>
          </p:cNvPr>
          <p:cNvSpPr>
            <a:spLocks noGrp="1"/>
          </p:cNvSpPr>
          <p:nvPr>
            <p:ph idx="1"/>
          </p:nvPr>
        </p:nvSpPr>
        <p:spPr/>
        <p:txBody>
          <a:bodyPr>
            <a:normAutofit/>
          </a:bodyPr>
          <a:lstStyle/>
          <a:p>
            <a:pPr marL="0" indent="0">
              <a:buNone/>
            </a:pPr>
            <a:r>
              <a:rPr lang="nl-NL" sz="3600">
                <a:hlinkClick r:id="rId3">
                  <a:extLst>
                    <a:ext uri="{A12FA001-AC4F-418D-AE19-62706E023703}">
                      <ahyp:hlinkClr xmlns:ahyp="http://schemas.microsoft.com/office/drawing/2018/hyperlinkcolor" val="tx"/>
                    </a:ext>
                  </a:extLst>
                </a:hlinkClick>
              </a:rPr>
              <a:t>Arjen Lubach</a:t>
            </a:r>
            <a:endParaRPr lang="nl-NL" sz="3600"/>
          </a:p>
        </p:txBody>
      </p:sp>
      <p:pic>
        <p:nvPicPr>
          <p:cNvPr id="4" name="Onlinemedia 3" title="Kernenergie - Zondag met Lubach (S09)">
            <a:hlinkClick r:id="" action="ppaction://media"/>
            <a:extLst>
              <a:ext uri="{FF2B5EF4-FFF2-40B4-BE49-F238E27FC236}">
                <a16:creationId xmlns:a16="http://schemas.microsoft.com/office/drawing/2014/main" id="{832631C1-A057-5677-B928-ADD46ACA12D7}"/>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131488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D5378-45CE-4BED-992F-AD44559A5BD1}"/>
              </a:ext>
            </a:extLst>
          </p:cNvPr>
          <p:cNvSpPr>
            <a:spLocks noGrp="1"/>
          </p:cNvSpPr>
          <p:nvPr>
            <p:ph type="title"/>
          </p:nvPr>
        </p:nvSpPr>
        <p:spPr/>
        <p:txBody>
          <a:bodyPr/>
          <a:lstStyle/>
          <a:p>
            <a:r>
              <a:rPr lang="nl-NL"/>
              <a:t>De duurzame installatie</a:t>
            </a:r>
          </a:p>
        </p:txBody>
      </p:sp>
      <p:sp>
        <p:nvSpPr>
          <p:cNvPr id="3" name="Tijdelijke aanduiding voor inhoud 2">
            <a:extLst>
              <a:ext uri="{FF2B5EF4-FFF2-40B4-BE49-F238E27FC236}">
                <a16:creationId xmlns:a16="http://schemas.microsoft.com/office/drawing/2014/main" id="{72083FC6-6D76-40ED-B321-520B6ECE5808}"/>
              </a:ext>
            </a:extLst>
          </p:cNvPr>
          <p:cNvSpPr>
            <a:spLocks noGrp="1"/>
          </p:cNvSpPr>
          <p:nvPr>
            <p:ph idx="1"/>
          </p:nvPr>
        </p:nvSpPr>
        <p:spPr/>
        <p:txBody>
          <a:bodyPr/>
          <a:lstStyle/>
          <a:p>
            <a:r>
              <a:rPr lang="nl-NL">
                <a:ea typeface="+mn-lt"/>
                <a:cs typeface="+mn-lt"/>
                <a:hlinkClick r:id="rId2"/>
              </a:rPr>
              <a:t>https://samen-voor-duurzaam.nl/duurzame-installaties-voor-in-en-rond-het-huis/</a:t>
            </a:r>
            <a:endParaRPr lang="nl-NL">
              <a:ea typeface="+mn-lt"/>
              <a:cs typeface="+mn-lt"/>
            </a:endParaRPr>
          </a:p>
          <a:p>
            <a:endParaRPr lang="nl-NL"/>
          </a:p>
          <a:p>
            <a:endParaRPr lang="nl-NL"/>
          </a:p>
        </p:txBody>
      </p:sp>
      <p:pic>
        <p:nvPicPr>
          <p:cNvPr id="4" name="Afbeelding 4">
            <a:extLst>
              <a:ext uri="{FF2B5EF4-FFF2-40B4-BE49-F238E27FC236}">
                <a16:creationId xmlns:a16="http://schemas.microsoft.com/office/drawing/2014/main" id="{45240548-DFC3-4A70-88AC-CEC777B94B5A}"/>
              </a:ext>
            </a:extLst>
          </p:cNvPr>
          <p:cNvPicPr>
            <a:picLocks noChangeAspect="1"/>
          </p:cNvPicPr>
          <p:nvPr/>
        </p:nvPicPr>
        <p:blipFill>
          <a:blip r:embed="rId3"/>
          <a:stretch>
            <a:fillRect/>
          </a:stretch>
        </p:blipFill>
        <p:spPr>
          <a:xfrm>
            <a:off x="4231889" y="2560414"/>
            <a:ext cx="7491760" cy="4171855"/>
          </a:xfrm>
          <a:prstGeom prst="rect">
            <a:avLst/>
          </a:prstGeom>
        </p:spPr>
      </p:pic>
    </p:spTree>
    <p:extLst>
      <p:ext uri="{BB962C8B-B14F-4D97-AF65-F5344CB8AC3E}">
        <p14:creationId xmlns:p14="http://schemas.microsoft.com/office/powerpoint/2010/main" val="41140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AFE8C-0925-469A-998E-64E6D4D726DF}"/>
              </a:ext>
            </a:extLst>
          </p:cNvPr>
          <p:cNvSpPr>
            <a:spLocks noGrp="1"/>
          </p:cNvSpPr>
          <p:nvPr>
            <p:ph type="title"/>
          </p:nvPr>
        </p:nvSpPr>
        <p:spPr/>
        <p:txBody>
          <a:bodyPr/>
          <a:lstStyle/>
          <a:p>
            <a:r>
              <a:rPr lang="nl-NL"/>
              <a:t>Uit </a:t>
            </a:r>
            <a:r>
              <a:rPr lang="nl-NL" err="1"/>
              <a:t>digibib</a:t>
            </a:r>
            <a:r>
              <a:rPr lang="nl-NL"/>
              <a:t>:</a:t>
            </a:r>
          </a:p>
        </p:txBody>
      </p:sp>
      <p:pic>
        <p:nvPicPr>
          <p:cNvPr id="4" name="Afbeelding 4" descr="Afbeelding met tekst&#10;&#10;Automatisch gegenereerde beschrijving">
            <a:extLst>
              <a:ext uri="{FF2B5EF4-FFF2-40B4-BE49-F238E27FC236}">
                <a16:creationId xmlns:a16="http://schemas.microsoft.com/office/drawing/2014/main" id="{7064EF76-125A-4B09-84DC-5A948C6816F3}"/>
              </a:ext>
            </a:extLst>
          </p:cNvPr>
          <p:cNvPicPr>
            <a:picLocks noGrp="1" noChangeAspect="1"/>
          </p:cNvPicPr>
          <p:nvPr>
            <p:ph idx="1"/>
          </p:nvPr>
        </p:nvPicPr>
        <p:blipFill>
          <a:blip r:embed="rId2"/>
          <a:stretch>
            <a:fillRect/>
          </a:stretch>
        </p:blipFill>
        <p:spPr>
          <a:xfrm>
            <a:off x="402155" y="1960506"/>
            <a:ext cx="11212783" cy="4257907"/>
          </a:xfrm>
        </p:spPr>
      </p:pic>
      <p:sp>
        <p:nvSpPr>
          <p:cNvPr id="3" name="Pijl: rechts 2">
            <a:extLst>
              <a:ext uri="{FF2B5EF4-FFF2-40B4-BE49-F238E27FC236}">
                <a16:creationId xmlns:a16="http://schemas.microsoft.com/office/drawing/2014/main" id="{6C06FAC9-5229-41A5-A83A-D0C1406D356B}"/>
              </a:ext>
            </a:extLst>
          </p:cNvPr>
          <p:cNvSpPr/>
          <p:nvPr/>
        </p:nvSpPr>
        <p:spPr>
          <a:xfrm rot="8907352">
            <a:off x="4470967" y="3419796"/>
            <a:ext cx="3767271" cy="1339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4581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7611F-3640-4468-A73C-791E70C9C427}"/>
              </a:ext>
            </a:extLst>
          </p:cNvPr>
          <p:cNvSpPr>
            <a:spLocks noGrp="1"/>
          </p:cNvSpPr>
          <p:nvPr>
            <p:ph type="title"/>
          </p:nvPr>
        </p:nvSpPr>
        <p:spPr/>
        <p:txBody>
          <a:bodyPr/>
          <a:lstStyle/>
          <a:p>
            <a:r>
              <a:rPr lang="nl-NL"/>
              <a:t>Hoofdstuk 60, 61 en 70?</a:t>
            </a:r>
          </a:p>
        </p:txBody>
      </p:sp>
      <p:sp>
        <p:nvSpPr>
          <p:cNvPr id="3" name="Tijdelijke aanduiding voor inhoud 2">
            <a:extLst>
              <a:ext uri="{FF2B5EF4-FFF2-40B4-BE49-F238E27FC236}">
                <a16:creationId xmlns:a16="http://schemas.microsoft.com/office/drawing/2014/main" id="{F2B777F5-6689-41F7-A177-6631D8DA826B}"/>
              </a:ext>
            </a:extLst>
          </p:cNvPr>
          <p:cNvSpPr>
            <a:spLocks noGrp="1"/>
          </p:cNvSpPr>
          <p:nvPr>
            <p:ph idx="1"/>
          </p:nvPr>
        </p:nvSpPr>
        <p:spPr/>
        <p:txBody>
          <a:bodyPr/>
          <a:lstStyle/>
          <a:p>
            <a:r>
              <a:rPr lang="nl-NL"/>
              <a:t>Alleen deze hoofdstukken?</a:t>
            </a:r>
          </a:p>
          <a:p>
            <a:endParaRPr lang="nl-NL"/>
          </a:p>
          <a:p>
            <a:r>
              <a:rPr lang="nl-NL"/>
              <a:t>Waarom ook de andere hoofdstukken? (50, 51, 52, 53, 54, 55 en 75)</a:t>
            </a:r>
          </a:p>
          <a:p>
            <a:endParaRPr lang="nl-NL"/>
          </a:p>
          <a:p>
            <a:r>
              <a:rPr lang="nl-NL"/>
              <a:t>Welke installaties zitten er in jullie eigen huis?</a:t>
            </a:r>
          </a:p>
        </p:txBody>
      </p:sp>
    </p:spTree>
    <p:extLst>
      <p:ext uri="{BB962C8B-B14F-4D97-AF65-F5344CB8AC3E}">
        <p14:creationId xmlns:p14="http://schemas.microsoft.com/office/powerpoint/2010/main" val="978994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EEAD8-F20B-4850-B466-69622DED95A8}"/>
              </a:ext>
            </a:extLst>
          </p:cNvPr>
          <p:cNvSpPr>
            <a:spLocks noGrp="1"/>
          </p:cNvSpPr>
          <p:nvPr>
            <p:ph type="title"/>
          </p:nvPr>
        </p:nvSpPr>
        <p:spPr/>
        <p:txBody>
          <a:bodyPr/>
          <a:lstStyle/>
          <a:p>
            <a:r>
              <a:rPr lang="nl-NL"/>
              <a:t>Uit het bestek:</a:t>
            </a:r>
          </a:p>
        </p:txBody>
      </p:sp>
      <p:pic>
        <p:nvPicPr>
          <p:cNvPr id="4" name="Afbeelding 4" descr="Afbeelding met tafel&#10;&#10;Automatisch gegenereerde beschrijving">
            <a:extLst>
              <a:ext uri="{FF2B5EF4-FFF2-40B4-BE49-F238E27FC236}">
                <a16:creationId xmlns:a16="http://schemas.microsoft.com/office/drawing/2014/main" id="{D10D0D70-38A7-4057-AD68-E72F034DB8C7}"/>
              </a:ext>
            </a:extLst>
          </p:cNvPr>
          <p:cNvPicPr>
            <a:picLocks noGrp="1" noChangeAspect="1"/>
          </p:cNvPicPr>
          <p:nvPr>
            <p:ph idx="1"/>
          </p:nvPr>
        </p:nvPicPr>
        <p:blipFill>
          <a:blip r:embed="rId2"/>
          <a:stretch>
            <a:fillRect/>
          </a:stretch>
        </p:blipFill>
        <p:spPr>
          <a:xfrm>
            <a:off x="1449364" y="2074627"/>
            <a:ext cx="7888557" cy="3081918"/>
          </a:xfrm>
        </p:spPr>
      </p:pic>
    </p:spTree>
    <p:extLst>
      <p:ext uri="{BB962C8B-B14F-4D97-AF65-F5344CB8AC3E}">
        <p14:creationId xmlns:p14="http://schemas.microsoft.com/office/powerpoint/2010/main" val="1614669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fbeelding met tekst&#10;&#10;Automatisch gegenereerde beschrijving">
            <a:extLst>
              <a:ext uri="{FF2B5EF4-FFF2-40B4-BE49-F238E27FC236}">
                <a16:creationId xmlns:a16="http://schemas.microsoft.com/office/drawing/2014/main" id="{9D308BEE-7A4B-4159-8B04-C90CFB8F8BE9}"/>
              </a:ext>
            </a:extLst>
          </p:cNvPr>
          <p:cNvPicPr>
            <a:picLocks noGrp="1" noChangeAspect="1"/>
          </p:cNvPicPr>
          <p:nvPr>
            <p:ph idx="1"/>
          </p:nvPr>
        </p:nvPicPr>
        <p:blipFill>
          <a:blip r:embed="rId2"/>
          <a:stretch>
            <a:fillRect/>
          </a:stretch>
        </p:blipFill>
        <p:spPr>
          <a:xfrm>
            <a:off x="439722" y="1516391"/>
            <a:ext cx="11242601" cy="3193361"/>
          </a:xfrm>
        </p:spPr>
      </p:pic>
    </p:spTree>
    <p:extLst>
      <p:ext uri="{BB962C8B-B14F-4D97-AF65-F5344CB8AC3E}">
        <p14:creationId xmlns:p14="http://schemas.microsoft.com/office/powerpoint/2010/main" val="313531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74C53-E80F-4812-ABF5-B31E947E8E70}"/>
              </a:ext>
            </a:extLst>
          </p:cNvPr>
          <p:cNvSpPr>
            <a:spLocks noGrp="1"/>
          </p:cNvSpPr>
          <p:nvPr>
            <p:ph type="title"/>
          </p:nvPr>
        </p:nvSpPr>
        <p:spPr/>
        <p:txBody>
          <a:bodyPr/>
          <a:lstStyle/>
          <a:p>
            <a:endParaRPr lang="nl-NL"/>
          </a:p>
        </p:txBody>
      </p:sp>
      <p:pic>
        <p:nvPicPr>
          <p:cNvPr id="4" name="Afbeelding 4">
            <a:extLst>
              <a:ext uri="{FF2B5EF4-FFF2-40B4-BE49-F238E27FC236}">
                <a16:creationId xmlns:a16="http://schemas.microsoft.com/office/drawing/2014/main" id="{6DB4F25C-1824-46AB-8299-DE86BEE5EF8E}"/>
              </a:ext>
            </a:extLst>
          </p:cNvPr>
          <p:cNvPicPr>
            <a:picLocks noGrp="1" noChangeAspect="1"/>
          </p:cNvPicPr>
          <p:nvPr>
            <p:ph idx="1"/>
          </p:nvPr>
        </p:nvPicPr>
        <p:blipFill>
          <a:blip r:embed="rId2"/>
          <a:stretch>
            <a:fillRect/>
          </a:stretch>
        </p:blipFill>
        <p:spPr>
          <a:xfrm>
            <a:off x="1450758" y="1927920"/>
            <a:ext cx="3713355" cy="3338163"/>
          </a:xfrm>
        </p:spPr>
      </p:pic>
      <p:pic>
        <p:nvPicPr>
          <p:cNvPr id="5" name="Afbeelding 5">
            <a:extLst>
              <a:ext uri="{FF2B5EF4-FFF2-40B4-BE49-F238E27FC236}">
                <a16:creationId xmlns:a16="http://schemas.microsoft.com/office/drawing/2014/main" id="{500944BC-7ABE-4E29-83AA-B651E4628DC8}"/>
              </a:ext>
            </a:extLst>
          </p:cNvPr>
          <p:cNvPicPr>
            <a:picLocks noChangeAspect="1"/>
          </p:cNvPicPr>
          <p:nvPr/>
        </p:nvPicPr>
        <p:blipFill>
          <a:blip r:embed="rId3"/>
          <a:stretch>
            <a:fillRect/>
          </a:stretch>
        </p:blipFill>
        <p:spPr>
          <a:xfrm>
            <a:off x="6629400" y="1924999"/>
            <a:ext cx="4397297" cy="3342541"/>
          </a:xfrm>
          <a:prstGeom prst="rect">
            <a:avLst/>
          </a:prstGeom>
        </p:spPr>
      </p:pic>
      <p:sp>
        <p:nvSpPr>
          <p:cNvPr id="6" name="Tekstvak 5">
            <a:extLst>
              <a:ext uri="{FF2B5EF4-FFF2-40B4-BE49-F238E27FC236}">
                <a16:creationId xmlns:a16="http://schemas.microsoft.com/office/drawing/2014/main" id="{A764E012-CFF5-4D08-8FF5-DEA2B768A91E}"/>
              </a:ext>
            </a:extLst>
          </p:cNvPr>
          <p:cNvSpPr txBox="1"/>
          <p:nvPr/>
        </p:nvSpPr>
        <p:spPr>
          <a:xfrm>
            <a:off x="2317595" y="5449229"/>
            <a:ext cx="75475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https://www.duurzaamthuis.nl</a:t>
            </a:r>
          </a:p>
        </p:txBody>
      </p:sp>
    </p:spTree>
    <p:extLst>
      <p:ext uri="{BB962C8B-B14F-4D97-AF65-F5344CB8AC3E}">
        <p14:creationId xmlns:p14="http://schemas.microsoft.com/office/powerpoint/2010/main" val="392204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81619E5-BDA7-4C3E-90BC-75A11D0E034B}"/>
              </a:ext>
            </a:extLst>
          </p:cNvPr>
          <p:cNvPicPr>
            <a:picLocks noChangeAspect="1"/>
          </p:cNvPicPr>
          <p:nvPr/>
        </p:nvPicPr>
        <p:blipFill>
          <a:blip r:embed="rId2"/>
          <a:stretch>
            <a:fillRect/>
          </a:stretch>
        </p:blipFill>
        <p:spPr>
          <a:xfrm>
            <a:off x="726652" y="0"/>
            <a:ext cx="10738695" cy="6858000"/>
          </a:xfrm>
          <a:prstGeom prst="rect">
            <a:avLst/>
          </a:prstGeom>
        </p:spPr>
      </p:pic>
      <p:grpSp>
        <p:nvGrpSpPr>
          <p:cNvPr id="8" name="Groep 7">
            <a:extLst>
              <a:ext uri="{FF2B5EF4-FFF2-40B4-BE49-F238E27FC236}">
                <a16:creationId xmlns:a16="http://schemas.microsoft.com/office/drawing/2014/main" id="{1DBE833B-3688-48F3-96C5-D536A9B61D41}"/>
              </a:ext>
            </a:extLst>
          </p:cNvPr>
          <p:cNvGrpSpPr/>
          <p:nvPr/>
        </p:nvGrpSpPr>
        <p:grpSpPr>
          <a:xfrm>
            <a:off x="1201371" y="5094257"/>
            <a:ext cx="2593440" cy="439920"/>
            <a:chOff x="1201371" y="5094257"/>
            <a:chExt cx="2593440" cy="439920"/>
          </a:xfrm>
        </p:grpSpPr>
        <mc:AlternateContent xmlns:mc="http://schemas.openxmlformats.org/markup-compatibility/2006" xmlns:p14="http://schemas.microsoft.com/office/powerpoint/2010/main">
          <mc:Choice Requires="p14">
            <p:contentPart p14:bwMode="auto" r:id="rId3">
              <p14:nvContentPartPr>
                <p14:cNvPr id="3" name="Inkt 2">
                  <a:extLst>
                    <a:ext uri="{FF2B5EF4-FFF2-40B4-BE49-F238E27FC236}">
                      <a16:creationId xmlns:a16="http://schemas.microsoft.com/office/drawing/2014/main" id="{2BA90680-F8EC-4F8A-80AB-C657569908F4}"/>
                    </a:ext>
                  </a:extLst>
                </p14:cNvPr>
                <p14:cNvContentPartPr/>
                <p14:nvPr/>
              </p14:nvContentPartPr>
              <p14:xfrm>
                <a:off x="1201371" y="5303417"/>
                <a:ext cx="2579040" cy="66600"/>
              </p14:xfrm>
            </p:contentPart>
          </mc:Choice>
          <mc:Fallback xmlns="">
            <p:pic>
              <p:nvPicPr>
                <p:cNvPr id="3" name="Inkt 2">
                  <a:extLst>
                    <a:ext uri="{FF2B5EF4-FFF2-40B4-BE49-F238E27FC236}">
                      <a16:creationId xmlns:a16="http://schemas.microsoft.com/office/drawing/2014/main" id="{2BA90680-F8EC-4F8A-80AB-C657569908F4}"/>
                    </a:ext>
                  </a:extLst>
                </p:cNvPr>
                <p:cNvPicPr/>
                <p:nvPr/>
              </p:nvPicPr>
              <p:blipFill>
                <a:blip r:embed="rId4"/>
                <a:stretch>
                  <a:fillRect/>
                </a:stretch>
              </p:blipFill>
              <p:spPr>
                <a:xfrm>
                  <a:off x="1138371" y="5240417"/>
                  <a:ext cx="2704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t 3">
                  <a:extLst>
                    <a:ext uri="{FF2B5EF4-FFF2-40B4-BE49-F238E27FC236}">
                      <a16:creationId xmlns:a16="http://schemas.microsoft.com/office/drawing/2014/main" id="{A37FC91F-D551-4EB0-A6BF-EC476C57F701}"/>
                    </a:ext>
                  </a:extLst>
                </p14:cNvPr>
                <p14:cNvContentPartPr/>
                <p14:nvPr/>
              </p14:nvContentPartPr>
              <p14:xfrm>
                <a:off x="3082371" y="5094257"/>
                <a:ext cx="680760" cy="282240"/>
              </p14:xfrm>
            </p:contentPart>
          </mc:Choice>
          <mc:Fallback xmlns="">
            <p:pic>
              <p:nvPicPr>
                <p:cNvPr id="4" name="Inkt 3">
                  <a:extLst>
                    <a:ext uri="{FF2B5EF4-FFF2-40B4-BE49-F238E27FC236}">
                      <a16:creationId xmlns:a16="http://schemas.microsoft.com/office/drawing/2014/main" id="{A37FC91F-D551-4EB0-A6BF-EC476C57F701}"/>
                    </a:ext>
                  </a:extLst>
                </p:cNvPr>
                <p:cNvPicPr/>
                <p:nvPr/>
              </p:nvPicPr>
              <p:blipFill>
                <a:blip r:embed="rId6"/>
                <a:stretch>
                  <a:fillRect/>
                </a:stretch>
              </p:blipFill>
              <p:spPr>
                <a:xfrm>
                  <a:off x="3019404" y="5031257"/>
                  <a:ext cx="806334"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t 4">
                  <a:extLst>
                    <a:ext uri="{FF2B5EF4-FFF2-40B4-BE49-F238E27FC236}">
                      <a16:creationId xmlns:a16="http://schemas.microsoft.com/office/drawing/2014/main" id="{CF722FD1-4D13-4C86-9F64-D8AF2E6EB0A4}"/>
                    </a:ext>
                  </a:extLst>
                </p14:cNvPr>
                <p14:cNvContentPartPr/>
                <p14:nvPr/>
              </p14:nvContentPartPr>
              <p14:xfrm>
                <a:off x="3092451" y="5348777"/>
                <a:ext cx="702360" cy="185400"/>
              </p14:xfrm>
            </p:contentPart>
          </mc:Choice>
          <mc:Fallback xmlns="">
            <p:pic>
              <p:nvPicPr>
                <p:cNvPr id="5" name="Inkt 4">
                  <a:extLst>
                    <a:ext uri="{FF2B5EF4-FFF2-40B4-BE49-F238E27FC236}">
                      <a16:creationId xmlns:a16="http://schemas.microsoft.com/office/drawing/2014/main" id="{CF722FD1-4D13-4C86-9F64-D8AF2E6EB0A4}"/>
                    </a:ext>
                  </a:extLst>
                </p:cNvPr>
                <p:cNvPicPr/>
                <p:nvPr/>
              </p:nvPicPr>
              <p:blipFill>
                <a:blip r:embed="rId8"/>
                <a:stretch>
                  <a:fillRect/>
                </a:stretch>
              </p:blipFill>
              <p:spPr>
                <a:xfrm>
                  <a:off x="3029451" y="5285777"/>
                  <a:ext cx="8280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t 6">
                  <a:extLst>
                    <a:ext uri="{FF2B5EF4-FFF2-40B4-BE49-F238E27FC236}">
                      <a16:creationId xmlns:a16="http://schemas.microsoft.com/office/drawing/2014/main" id="{2CB56F3B-6990-47D0-BC9F-38DC1ED6CE2F}"/>
                    </a:ext>
                  </a:extLst>
                </p14:cNvPr>
                <p14:cNvContentPartPr/>
                <p14:nvPr/>
              </p14:nvContentPartPr>
              <p14:xfrm>
                <a:off x="3082371" y="5120177"/>
                <a:ext cx="357840" cy="323640"/>
              </p14:xfrm>
            </p:contentPart>
          </mc:Choice>
          <mc:Fallback xmlns="">
            <p:pic>
              <p:nvPicPr>
                <p:cNvPr id="7" name="Inkt 6">
                  <a:extLst>
                    <a:ext uri="{FF2B5EF4-FFF2-40B4-BE49-F238E27FC236}">
                      <a16:creationId xmlns:a16="http://schemas.microsoft.com/office/drawing/2014/main" id="{2CB56F3B-6990-47D0-BC9F-38DC1ED6CE2F}"/>
                    </a:ext>
                  </a:extLst>
                </p:cNvPr>
                <p:cNvPicPr/>
                <p:nvPr/>
              </p:nvPicPr>
              <p:blipFill>
                <a:blip r:embed="rId10"/>
                <a:stretch>
                  <a:fillRect/>
                </a:stretch>
              </p:blipFill>
              <p:spPr>
                <a:xfrm>
                  <a:off x="3019371" y="5057177"/>
                  <a:ext cx="483480" cy="449280"/>
                </a:xfrm>
                <a:prstGeom prst="rect">
                  <a:avLst/>
                </a:prstGeom>
              </p:spPr>
            </p:pic>
          </mc:Fallback>
        </mc:AlternateContent>
      </p:grpSp>
    </p:spTree>
    <p:extLst>
      <p:ext uri="{BB962C8B-B14F-4D97-AF65-F5344CB8AC3E}">
        <p14:creationId xmlns:p14="http://schemas.microsoft.com/office/powerpoint/2010/main" val="1108060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B4A3E7-1B60-44F4-82E5-4120D631D80C}"/>
              </a:ext>
            </a:extLst>
          </p:cNvPr>
          <p:cNvSpPr>
            <a:spLocks noGrp="1"/>
          </p:cNvSpPr>
          <p:nvPr>
            <p:ph type="title"/>
          </p:nvPr>
        </p:nvSpPr>
        <p:spPr/>
        <p:txBody>
          <a:bodyPr/>
          <a:lstStyle/>
          <a:p>
            <a:r>
              <a:rPr lang="nl-NL"/>
              <a:t>Rendement?</a:t>
            </a:r>
          </a:p>
        </p:txBody>
      </p:sp>
      <p:sp>
        <p:nvSpPr>
          <p:cNvPr id="3" name="Tijdelijke aanduiding voor inhoud 2">
            <a:extLst>
              <a:ext uri="{FF2B5EF4-FFF2-40B4-BE49-F238E27FC236}">
                <a16:creationId xmlns:a16="http://schemas.microsoft.com/office/drawing/2014/main" id="{F8310968-78EC-46DB-BA19-68961151022E}"/>
              </a:ext>
            </a:extLst>
          </p:cNvPr>
          <p:cNvSpPr>
            <a:spLocks noGrp="1"/>
          </p:cNvSpPr>
          <p:nvPr>
            <p:ph idx="1"/>
          </p:nvPr>
        </p:nvSpPr>
        <p:spPr>
          <a:xfrm>
            <a:off x="1451579" y="1876342"/>
            <a:ext cx="9603275" cy="3450613"/>
          </a:xfrm>
        </p:spPr>
        <p:txBody>
          <a:bodyPr>
            <a:normAutofit fontScale="92500" lnSpcReduction="10000"/>
          </a:bodyPr>
          <a:lstStyle/>
          <a:p>
            <a:pPr marL="0" indent="0">
              <a:buNone/>
            </a:pPr>
            <a:endParaRPr lang="nl"/>
          </a:p>
          <a:p>
            <a:r>
              <a:rPr lang="nl" b="1">
                <a:ea typeface="+mn-lt"/>
                <a:cs typeface="+mn-lt"/>
              </a:rPr>
              <a:t>Rendement</a:t>
            </a:r>
            <a:r>
              <a:rPr lang="nl">
                <a:ea typeface="+mn-lt"/>
                <a:cs typeface="+mn-lt"/>
              </a:rPr>
              <a:t> is de verhouding tussen opbrengst en inleg. In de meeste gevallen wordt er een meetbare grootheid mee bedoeld. Bij een verwarmingsketel, bijvoorbeeld, wordt met rendement gedoeld op de mate waarin de energie die erin gebruikt wordt ook wordt omgezet in bruikbare warmte. Rendement is </a:t>
            </a:r>
            <a:r>
              <a:rPr lang="nl">
                <a:ea typeface="+mn-lt"/>
                <a:cs typeface="+mn-lt"/>
                <a:hlinkClick r:id="rId2"/>
              </a:rPr>
              <a:t>dimensieloos</a:t>
            </a:r>
            <a:r>
              <a:rPr lang="nl">
                <a:ea typeface="+mn-lt"/>
                <a:cs typeface="+mn-lt"/>
              </a:rPr>
              <a:t> en wordt dan meestal in een percentage uitgedrukt.</a:t>
            </a:r>
            <a:endParaRPr lang="nl-NL"/>
          </a:p>
          <a:p>
            <a:r>
              <a:rPr lang="nl">
                <a:ea typeface="+mn-lt"/>
                <a:cs typeface="+mn-lt"/>
              </a:rPr>
              <a:t>Men zou het over het rendement van een maaltijd, of van een vakantie kunnen hebben. Wanneer de opbrengst gedurende langere tijd tot stand komt wordt het rendement per tijdseenheid uitgedrukt, vaak als percentage per jaar of als terugverdientijd.</a:t>
            </a:r>
            <a:endParaRPr lang="nl-NL"/>
          </a:p>
          <a:p>
            <a:endParaRPr lang="nl-NL"/>
          </a:p>
        </p:txBody>
      </p:sp>
      <p:pic>
        <p:nvPicPr>
          <p:cNvPr id="4" name="Afbeelding 4">
            <a:extLst>
              <a:ext uri="{FF2B5EF4-FFF2-40B4-BE49-F238E27FC236}">
                <a16:creationId xmlns:a16="http://schemas.microsoft.com/office/drawing/2014/main" id="{C845303E-F98E-4529-ADAA-32C30940275A}"/>
              </a:ext>
            </a:extLst>
          </p:cNvPr>
          <p:cNvPicPr>
            <a:picLocks noChangeAspect="1"/>
          </p:cNvPicPr>
          <p:nvPr/>
        </p:nvPicPr>
        <p:blipFill>
          <a:blip r:embed="rId3"/>
          <a:stretch>
            <a:fillRect/>
          </a:stretch>
        </p:blipFill>
        <p:spPr>
          <a:xfrm>
            <a:off x="422934" y="5134556"/>
            <a:ext cx="1514475" cy="1495425"/>
          </a:xfrm>
          <a:prstGeom prst="rect">
            <a:avLst/>
          </a:prstGeom>
        </p:spPr>
      </p:pic>
      <p:pic>
        <p:nvPicPr>
          <p:cNvPr id="5" name="Afbeelding 5">
            <a:extLst>
              <a:ext uri="{FF2B5EF4-FFF2-40B4-BE49-F238E27FC236}">
                <a16:creationId xmlns:a16="http://schemas.microsoft.com/office/drawing/2014/main" id="{1977E18C-9EE6-41FF-9225-D6DD6E8E8A80}"/>
              </a:ext>
            </a:extLst>
          </p:cNvPr>
          <p:cNvPicPr>
            <a:picLocks noChangeAspect="1"/>
          </p:cNvPicPr>
          <p:nvPr/>
        </p:nvPicPr>
        <p:blipFill>
          <a:blip r:embed="rId4"/>
          <a:stretch>
            <a:fillRect/>
          </a:stretch>
        </p:blipFill>
        <p:spPr>
          <a:xfrm>
            <a:off x="9314986" y="169329"/>
            <a:ext cx="2696736" cy="1984511"/>
          </a:xfrm>
          <a:prstGeom prst="rect">
            <a:avLst/>
          </a:prstGeom>
        </p:spPr>
      </p:pic>
    </p:spTree>
    <p:extLst>
      <p:ext uri="{BB962C8B-B14F-4D97-AF65-F5344CB8AC3E}">
        <p14:creationId xmlns:p14="http://schemas.microsoft.com/office/powerpoint/2010/main" val="281418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fbeelding met tafel&#10;&#10;Automatisch gegenereerde beschrijving">
            <a:extLst>
              <a:ext uri="{FF2B5EF4-FFF2-40B4-BE49-F238E27FC236}">
                <a16:creationId xmlns:a16="http://schemas.microsoft.com/office/drawing/2014/main" id="{3D154910-4350-4A22-A227-C85A03DE67F0}"/>
              </a:ext>
            </a:extLst>
          </p:cNvPr>
          <p:cNvPicPr>
            <a:picLocks noGrp="1" noChangeAspect="1"/>
          </p:cNvPicPr>
          <p:nvPr>
            <p:ph idx="1"/>
          </p:nvPr>
        </p:nvPicPr>
        <p:blipFill>
          <a:blip r:embed="rId2"/>
          <a:stretch>
            <a:fillRect/>
          </a:stretch>
        </p:blipFill>
        <p:spPr>
          <a:xfrm>
            <a:off x="249071" y="240829"/>
            <a:ext cx="4778581" cy="6284880"/>
          </a:xfrm>
        </p:spPr>
      </p:pic>
      <p:pic>
        <p:nvPicPr>
          <p:cNvPr id="5" name="Afbeelding 5" descr="Afbeelding met brand, binnen, open haard, levend&#10;&#10;Automatisch gegenereerde beschrijving">
            <a:extLst>
              <a:ext uri="{FF2B5EF4-FFF2-40B4-BE49-F238E27FC236}">
                <a16:creationId xmlns:a16="http://schemas.microsoft.com/office/drawing/2014/main" id="{5172FAA2-2B01-4002-837C-9CDCDBE95C8C}"/>
              </a:ext>
            </a:extLst>
          </p:cNvPr>
          <p:cNvPicPr>
            <a:picLocks noChangeAspect="1"/>
          </p:cNvPicPr>
          <p:nvPr/>
        </p:nvPicPr>
        <p:blipFill>
          <a:blip r:embed="rId3"/>
          <a:stretch>
            <a:fillRect/>
          </a:stretch>
        </p:blipFill>
        <p:spPr>
          <a:xfrm>
            <a:off x="5465259" y="846796"/>
            <a:ext cx="1428750" cy="1428750"/>
          </a:xfrm>
          <a:prstGeom prst="rect">
            <a:avLst/>
          </a:prstGeom>
        </p:spPr>
      </p:pic>
      <p:pic>
        <p:nvPicPr>
          <p:cNvPr id="6" name="Afbeelding 6">
            <a:extLst>
              <a:ext uri="{FF2B5EF4-FFF2-40B4-BE49-F238E27FC236}">
                <a16:creationId xmlns:a16="http://schemas.microsoft.com/office/drawing/2014/main" id="{1E6EC296-AB7D-4871-AFD6-8DC0B1CA728A}"/>
              </a:ext>
            </a:extLst>
          </p:cNvPr>
          <p:cNvPicPr>
            <a:picLocks noChangeAspect="1"/>
          </p:cNvPicPr>
          <p:nvPr/>
        </p:nvPicPr>
        <p:blipFill>
          <a:blip r:embed="rId4"/>
          <a:stretch>
            <a:fillRect/>
          </a:stretch>
        </p:blipFill>
        <p:spPr>
          <a:xfrm>
            <a:off x="7639747" y="242771"/>
            <a:ext cx="1428750" cy="1428750"/>
          </a:xfrm>
          <a:prstGeom prst="rect">
            <a:avLst/>
          </a:prstGeom>
        </p:spPr>
      </p:pic>
      <p:pic>
        <p:nvPicPr>
          <p:cNvPr id="7" name="Afbeelding 7" descr="Afbeelding met binnen, gebouw, open haard, levend&#10;&#10;Automatisch gegenereerde beschrijving">
            <a:extLst>
              <a:ext uri="{FF2B5EF4-FFF2-40B4-BE49-F238E27FC236}">
                <a16:creationId xmlns:a16="http://schemas.microsoft.com/office/drawing/2014/main" id="{28FBA612-0678-4EAB-B459-E7601656E842}"/>
              </a:ext>
            </a:extLst>
          </p:cNvPr>
          <p:cNvPicPr>
            <a:picLocks noChangeAspect="1"/>
          </p:cNvPicPr>
          <p:nvPr/>
        </p:nvPicPr>
        <p:blipFill>
          <a:blip r:embed="rId5"/>
          <a:stretch>
            <a:fillRect/>
          </a:stretch>
        </p:blipFill>
        <p:spPr>
          <a:xfrm>
            <a:off x="7342381" y="2277869"/>
            <a:ext cx="1428750" cy="1428750"/>
          </a:xfrm>
          <a:prstGeom prst="rect">
            <a:avLst/>
          </a:prstGeom>
        </p:spPr>
      </p:pic>
      <p:pic>
        <p:nvPicPr>
          <p:cNvPr id="8" name="Afbeelding 8" descr="Afbeelding met zitten, tafel, koelkast, doos&#10;&#10;Automatisch gegenereerde beschrijving">
            <a:extLst>
              <a:ext uri="{FF2B5EF4-FFF2-40B4-BE49-F238E27FC236}">
                <a16:creationId xmlns:a16="http://schemas.microsoft.com/office/drawing/2014/main" id="{CF672253-0B7E-45AE-9313-52FFE6706D22}"/>
              </a:ext>
            </a:extLst>
          </p:cNvPr>
          <p:cNvPicPr>
            <a:picLocks noChangeAspect="1"/>
          </p:cNvPicPr>
          <p:nvPr/>
        </p:nvPicPr>
        <p:blipFill>
          <a:blip r:embed="rId6"/>
          <a:stretch>
            <a:fillRect/>
          </a:stretch>
        </p:blipFill>
        <p:spPr>
          <a:xfrm>
            <a:off x="9516868" y="2714625"/>
            <a:ext cx="1428750" cy="1428750"/>
          </a:xfrm>
          <a:prstGeom prst="rect">
            <a:avLst/>
          </a:prstGeom>
        </p:spPr>
      </p:pic>
      <p:pic>
        <p:nvPicPr>
          <p:cNvPr id="9" name="Afbeelding 9" descr="Afbeelding met binnen, kop, tafel, zitten&#10;&#10;Automatisch gegenereerde beschrijving">
            <a:extLst>
              <a:ext uri="{FF2B5EF4-FFF2-40B4-BE49-F238E27FC236}">
                <a16:creationId xmlns:a16="http://schemas.microsoft.com/office/drawing/2014/main" id="{297D1725-0DC9-4DDF-AE5E-C9B5F5EB16AC}"/>
              </a:ext>
            </a:extLst>
          </p:cNvPr>
          <p:cNvPicPr>
            <a:picLocks noChangeAspect="1"/>
          </p:cNvPicPr>
          <p:nvPr/>
        </p:nvPicPr>
        <p:blipFill>
          <a:blip r:embed="rId7"/>
          <a:stretch>
            <a:fillRect/>
          </a:stretch>
        </p:blipFill>
        <p:spPr>
          <a:xfrm>
            <a:off x="10093015" y="698113"/>
            <a:ext cx="1428750" cy="1428750"/>
          </a:xfrm>
          <a:prstGeom prst="rect">
            <a:avLst/>
          </a:prstGeom>
        </p:spPr>
      </p:pic>
      <p:pic>
        <p:nvPicPr>
          <p:cNvPr id="10" name="Afbeelding 10" descr="Afbeelding met binnen, kast, keuken, koelkast&#10;&#10;Automatisch gegenereerde beschrijving">
            <a:extLst>
              <a:ext uri="{FF2B5EF4-FFF2-40B4-BE49-F238E27FC236}">
                <a16:creationId xmlns:a16="http://schemas.microsoft.com/office/drawing/2014/main" id="{37BC9693-DE9F-4DB4-815C-E441B77FC041}"/>
              </a:ext>
            </a:extLst>
          </p:cNvPr>
          <p:cNvPicPr>
            <a:picLocks noChangeAspect="1"/>
          </p:cNvPicPr>
          <p:nvPr/>
        </p:nvPicPr>
        <p:blipFill>
          <a:blip r:embed="rId8"/>
          <a:stretch>
            <a:fillRect/>
          </a:stretch>
        </p:blipFill>
        <p:spPr>
          <a:xfrm>
            <a:off x="5325868" y="3253601"/>
            <a:ext cx="1428750" cy="1428750"/>
          </a:xfrm>
          <a:prstGeom prst="rect">
            <a:avLst/>
          </a:prstGeom>
        </p:spPr>
      </p:pic>
      <p:pic>
        <p:nvPicPr>
          <p:cNvPr id="11" name="Afbeelding 11" descr="Afbeelding met gebouw, buiten, zitten, dak&#10;&#10;Automatisch gegenereerde beschrijving">
            <a:extLst>
              <a:ext uri="{FF2B5EF4-FFF2-40B4-BE49-F238E27FC236}">
                <a16:creationId xmlns:a16="http://schemas.microsoft.com/office/drawing/2014/main" id="{3EF35E72-771B-4595-839C-D6BD80CF50B1}"/>
              </a:ext>
            </a:extLst>
          </p:cNvPr>
          <p:cNvPicPr>
            <a:picLocks noChangeAspect="1"/>
          </p:cNvPicPr>
          <p:nvPr/>
        </p:nvPicPr>
        <p:blipFill>
          <a:blip r:embed="rId9"/>
          <a:stretch>
            <a:fillRect/>
          </a:stretch>
        </p:blipFill>
        <p:spPr>
          <a:xfrm>
            <a:off x="10641283" y="4861235"/>
            <a:ext cx="1428750" cy="1428750"/>
          </a:xfrm>
          <a:prstGeom prst="rect">
            <a:avLst/>
          </a:prstGeom>
        </p:spPr>
      </p:pic>
      <p:pic>
        <p:nvPicPr>
          <p:cNvPr id="12" name="Afbeelding 12" descr="Afbeelding met koelkast, foto, zitten, keuken&#10;&#10;Automatisch gegenereerde beschrijving">
            <a:extLst>
              <a:ext uri="{FF2B5EF4-FFF2-40B4-BE49-F238E27FC236}">
                <a16:creationId xmlns:a16="http://schemas.microsoft.com/office/drawing/2014/main" id="{581D8D70-3788-468E-A4BD-F7DBAAED98E9}"/>
              </a:ext>
            </a:extLst>
          </p:cNvPr>
          <p:cNvPicPr>
            <a:picLocks noChangeAspect="1"/>
          </p:cNvPicPr>
          <p:nvPr/>
        </p:nvPicPr>
        <p:blipFill>
          <a:blip r:embed="rId10"/>
          <a:stretch>
            <a:fillRect/>
          </a:stretch>
        </p:blipFill>
        <p:spPr>
          <a:xfrm>
            <a:off x="7100771" y="4145698"/>
            <a:ext cx="1428750" cy="1428750"/>
          </a:xfrm>
          <a:prstGeom prst="rect">
            <a:avLst/>
          </a:prstGeom>
        </p:spPr>
      </p:pic>
      <p:pic>
        <p:nvPicPr>
          <p:cNvPr id="13" name="Afbeelding 13" descr="Afbeelding met gebouw, buiten, huis, klok&#10;&#10;Automatisch gegenereerde beschrijving">
            <a:extLst>
              <a:ext uri="{FF2B5EF4-FFF2-40B4-BE49-F238E27FC236}">
                <a16:creationId xmlns:a16="http://schemas.microsoft.com/office/drawing/2014/main" id="{811203B6-FDBA-4B1F-9ADE-23A4CC01673E}"/>
              </a:ext>
            </a:extLst>
          </p:cNvPr>
          <p:cNvPicPr>
            <a:picLocks noChangeAspect="1"/>
          </p:cNvPicPr>
          <p:nvPr/>
        </p:nvPicPr>
        <p:blipFill>
          <a:blip r:embed="rId11"/>
          <a:stretch>
            <a:fillRect/>
          </a:stretch>
        </p:blipFill>
        <p:spPr>
          <a:xfrm>
            <a:off x="8801333" y="5186479"/>
            <a:ext cx="1428750" cy="1428750"/>
          </a:xfrm>
          <a:prstGeom prst="rect">
            <a:avLst/>
          </a:prstGeom>
        </p:spPr>
      </p:pic>
    </p:spTree>
    <p:extLst>
      <p:ext uri="{BB962C8B-B14F-4D97-AF65-F5344CB8AC3E}">
        <p14:creationId xmlns:p14="http://schemas.microsoft.com/office/powerpoint/2010/main" val="2922726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428BD-7809-49E5-86C2-8B4FE88F26DE}"/>
              </a:ext>
            </a:extLst>
          </p:cNvPr>
          <p:cNvSpPr>
            <a:spLocks noGrp="1"/>
          </p:cNvSpPr>
          <p:nvPr>
            <p:ph type="title"/>
          </p:nvPr>
        </p:nvSpPr>
        <p:spPr/>
        <p:txBody>
          <a:bodyPr/>
          <a:lstStyle/>
          <a:p>
            <a:r>
              <a:rPr lang="nl-NL"/>
              <a:t>Rendement geld(t) niet alleen voor verwarming!</a:t>
            </a:r>
          </a:p>
        </p:txBody>
      </p:sp>
      <p:sp>
        <p:nvSpPr>
          <p:cNvPr id="3" name="Tijdelijke aanduiding voor inhoud 2">
            <a:extLst>
              <a:ext uri="{FF2B5EF4-FFF2-40B4-BE49-F238E27FC236}">
                <a16:creationId xmlns:a16="http://schemas.microsoft.com/office/drawing/2014/main" id="{9A500470-16E8-41E9-B413-DE727A2896A8}"/>
              </a:ext>
            </a:extLst>
          </p:cNvPr>
          <p:cNvSpPr>
            <a:spLocks noGrp="1"/>
          </p:cNvSpPr>
          <p:nvPr>
            <p:ph idx="1"/>
          </p:nvPr>
        </p:nvSpPr>
        <p:spPr/>
        <p:txBody>
          <a:bodyPr/>
          <a:lstStyle/>
          <a:p>
            <a:r>
              <a:rPr lang="nl-NL"/>
              <a:t>Bezuiniging levert geld op maar kost ook geld.</a:t>
            </a:r>
          </a:p>
        </p:txBody>
      </p:sp>
      <p:pic>
        <p:nvPicPr>
          <p:cNvPr id="4" name="Afbeelding 4" descr="Afbeelding met tekst, whiteboard&#10;&#10;Automatisch gegenereerde beschrijving">
            <a:extLst>
              <a:ext uri="{FF2B5EF4-FFF2-40B4-BE49-F238E27FC236}">
                <a16:creationId xmlns:a16="http://schemas.microsoft.com/office/drawing/2014/main" id="{FFEDE0B7-CB7D-4C17-B4FD-DD9B3AE3DC98}"/>
              </a:ext>
            </a:extLst>
          </p:cNvPr>
          <p:cNvPicPr>
            <a:picLocks noChangeAspect="1"/>
          </p:cNvPicPr>
          <p:nvPr/>
        </p:nvPicPr>
        <p:blipFill>
          <a:blip r:embed="rId2"/>
          <a:stretch>
            <a:fillRect/>
          </a:stretch>
        </p:blipFill>
        <p:spPr>
          <a:xfrm>
            <a:off x="6757530" y="2820422"/>
            <a:ext cx="4257907" cy="3733725"/>
          </a:xfrm>
          <a:prstGeom prst="rect">
            <a:avLst/>
          </a:prstGeom>
        </p:spPr>
      </p:pic>
    </p:spTree>
    <p:extLst>
      <p:ext uri="{BB962C8B-B14F-4D97-AF65-F5344CB8AC3E}">
        <p14:creationId xmlns:p14="http://schemas.microsoft.com/office/powerpoint/2010/main" val="4189518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564EE95-8860-4E1A-F1F8-EAAA100A9DD1}"/>
              </a:ext>
            </a:extLst>
          </p:cNvPr>
          <p:cNvSpPr/>
          <p:nvPr/>
        </p:nvSpPr>
        <p:spPr>
          <a:xfrm>
            <a:off x="1451578" y="2683566"/>
            <a:ext cx="9603275" cy="2117034"/>
          </a:xfrm>
          <a:prstGeom prst="rect">
            <a:avLst/>
          </a:prstGeom>
          <a:solidFill>
            <a:srgbClr val="0070C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FE74D41-B572-4BCC-87D1-D58F6D30C556}"/>
              </a:ext>
            </a:extLst>
          </p:cNvPr>
          <p:cNvSpPr>
            <a:spLocks noGrp="1"/>
          </p:cNvSpPr>
          <p:nvPr>
            <p:ph type="title"/>
          </p:nvPr>
        </p:nvSpPr>
        <p:spPr/>
        <p:txBody>
          <a:bodyPr/>
          <a:lstStyle/>
          <a:p>
            <a:r>
              <a:rPr lang="nl-NL"/>
              <a:t>Opdracht 8</a:t>
            </a:r>
          </a:p>
        </p:txBody>
      </p:sp>
      <p:sp>
        <p:nvSpPr>
          <p:cNvPr id="3" name="Tijdelijke aanduiding voor inhoud 2">
            <a:extLst>
              <a:ext uri="{FF2B5EF4-FFF2-40B4-BE49-F238E27FC236}">
                <a16:creationId xmlns:a16="http://schemas.microsoft.com/office/drawing/2014/main" id="{A4F8AD53-E0D1-4F82-B266-628B4CDD711E}"/>
              </a:ext>
            </a:extLst>
          </p:cNvPr>
          <p:cNvSpPr>
            <a:spLocks noGrp="1"/>
          </p:cNvSpPr>
          <p:nvPr>
            <p:ph idx="1"/>
          </p:nvPr>
        </p:nvSpPr>
        <p:spPr>
          <a:xfrm>
            <a:off x="1451579" y="2015732"/>
            <a:ext cx="9603275" cy="4175518"/>
          </a:xfrm>
        </p:spPr>
        <p:txBody>
          <a:bodyPr>
            <a:normAutofit fontScale="77500" lnSpcReduction="20000"/>
          </a:bodyPr>
          <a:lstStyle/>
          <a:p>
            <a:pPr marL="0" indent="0">
              <a:buNone/>
            </a:pPr>
            <a:r>
              <a:rPr lang="nl-NL">
                <a:ea typeface="+mn-lt"/>
                <a:cs typeface="+mn-lt"/>
              </a:rPr>
              <a:t>In elke woning zitten installaties. In de vakantiewoning zijn al installaties voorgeschreven (zie bestek).</a:t>
            </a:r>
          </a:p>
          <a:p>
            <a:pPr marL="0" indent="0">
              <a:buNone/>
            </a:pPr>
            <a:r>
              <a:rPr lang="nl-NL">
                <a:ea typeface="+mn-lt"/>
                <a:cs typeface="+mn-lt"/>
              </a:rPr>
              <a:t>Onderstaande opdrachten verwerk je in een verslag.</a:t>
            </a:r>
          </a:p>
          <a:p>
            <a:pPr marL="457200" indent="-457200">
              <a:buFont typeface="+mj-lt"/>
              <a:buAutoNum type="alphaUcPeriod"/>
            </a:pPr>
            <a:r>
              <a:rPr lang="nl-NL" i="1">
                <a:ea typeface="+mn-lt"/>
                <a:cs typeface="+mn-lt"/>
              </a:rPr>
              <a:t>Maak een overzicht van alle installaties die toe worden gepast </a:t>
            </a:r>
            <a:r>
              <a:rPr lang="nl-NL" b="1" i="1">
                <a:ea typeface="+mn-lt"/>
                <a:cs typeface="+mn-lt"/>
              </a:rPr>
              <a:t>(bestek </a:t>
            </a:r>
            <a:r>
              <a:rPr lang="nl-NL" b="1" i="1" err="1">
                <a:ea typeface="+mn-lt"/>
                <a:cs typeface="+mn-lt"/>
              </a:rPr>
              <a:t>hfdst</a:t>
            </a:r>
            <a:r>
              <a:rPr lang="nl-NL" b="1"/>
              <a:t> 50, 51, 52, 53, 54, 55, 60, 61, 70 en 75</a:t>
            </a:r>
            <a:r>
              <a:rPr lang="nl-NL" b="1" i="1">
                <a:ea typeface="+mn-lt"/>
                <a:cs typeface="+mn-lt"/>
              </a:rPr>
              <a:t>  lezen)</a:t>
            </a:r>
            <a:r>
              <a:rPr lang="nl-NL" i="1">
                <a:ea typeface="+mn-lt"/>
                <a:cs typeface="+mn-lt"/>
              </a:rPr>
              <a:t>.  Beschrijf per installatie in het kort (ca. twee zinnen) waar de installatie voor gebruikt wordt. </a:t>
            </a:r>
          </a:p>
          <a:p>
            <a:pPr marL="457200" indent="-457200">
              <a:buFont typeface="+mj-lt"/>
              <a:buAutoNum type="alphaUcPeriod"/>
            </a:pPr>
            <a:r>
              <a:rPr lang="nl-NL" i="1">
                <a:ea typeface="+mn-lt"/>
                <a:cs typeface="+mn-lt"/>
              </a:rPr>
              <a:t>Maak per installatietype een overzicht van toe te passen duurzame installaties. Dit kan je verwerken als apart kopje bij opdracht A.</a:t>
            </a:r>
          </a:p>
          <a:p>
            <a:pPr marL="457200" indent="-457200">
              <a:buFont typeface="+mj-lt"/>
              <a:buAutoNum type="alphaUcPeriod"/>
            </a:pPr>
            <a:r>
              <a:rPr lang="nl-NL" i="1">
                <a:ea typeface="+mn-lt"/>
                <a:cs typeface="+mn-lt"/>
              </a:rPr>
              <a:t>Kies nu voor elektra, verwarming, warm water en ventilatie duurzame oplossingen die je toe wilt passen in de vakantiewoning.  </a:t>
            </a:r>
            <a:br>
              <a:rPr lang="nl-NL" i="1">
                <a:ea typeface="+mn-lt"/>
                <a:cs typeface="+mn-lt"/>
              </a:rPr>
            </a:br>
            <a:r>
              <a:rPr lang="nl-NL" i="1">
                <a:ea typeface="+mn-lt"/>
                <a:cs typeface="+mn-lt"/>
              </a:rPr>
              <a:t>Van deze installaties omschrijf je de werking, de voor- en nadelen, en onderbouw je jouw keuze. </a:t>
            </a:r>
            <a:endParaRPr lang="nl-NL">
              <a:ea typeface="+mn-lt"/>
              <a:cs typeface="+mn-lt"/>
            </a:endParaRPr>
          </a:p>
          <a:p>
            <a:r>
              <a:rPr lang="nl-NL">
                <a:ea typeface="+mn-lt"/>
                <a:cs typeface="+mn-lt"/>
              </a:rPr>
              <a:t>Je kunt je beschrijving ondersteunen met afbeeldingen.</a:t>
            </a:r>
          </a:p>
          <a:p>
            <a:r>
              <a:rPr lang="nl-NL">
                <a:ea typeface="+mn-lt"/>
                <a:cs typeface="+mn-lt"/>
              </a:rPr>
              <a:t>Bronnen: 	- </a:t>
            </a:r>
            <a:r>
              <a:rPr lang="nl-NL" u="sng">
                <a:ea typeface="+mn-lt"/>
                <a:cs typeface="+mn-lt"/>
                <a:hlinkClick r:id="rId2"/>
              </a:rPr>
              <a:t>https://www.duurzaamthuis.nl/energie/verwarming</a:t>
            </a:r>
            <a:endParaRPr lang="nl-NL" u="sng">
              <a:ea typeface="+mn-lt"/>
              <a:cs typeface="+mn-lt"/>
            </a:endParaRPr>
          </a:p>
          <a:p>
            <a:pPr marL="0" indent="0">
              <a:buNone/>
            </a:pPr>
            <a:r>
              <a:rPr lang="nl-NL">
                <a:ea typeface="+mn-lt"/>
                <a:cs typeface="+mn-lt"/>
              </a:rPr>
              <a:t>		- DIGIBIB (bestek)Conclusie: welke installatie is het beste voor de vakantie woning en</a:t>
            </a:r>
            <a:endParaRPr lang="nl-NL"/>
          </a:p>
          <a:p>
            <a:endParaRPr lang="nl-NL"/>
          </a:p>
        </p:txBody>
      </p:sp>
      <p:sp>
        <p:nvSpPr>
          <p:cNvPr id="6" name="Tekstvak 5">
            <a:extLst>
              <a:ext uri="{FF2B5EF4-FFF2-40B4-BE49-F238E27FC236}">
                <a16:creationId xmlns:a16="http://schemas.microsoft.com/office/drawing/2014/main" id="{9B597C5B-6259-E22A-1BC0-2CC46EF1D56E}"/>
              </a:ext>
            </a:extLst>
          </p:cNvPr>
          <p:cNvSpPr txBox="1"/>
          <p:nvPr/>
        </p:nvSpPr>
        <p:spPr>
          <a:xfrm rot="19941748">
            <a:off x="924799" y="2260139"/>
            <a:ext cx="9301208" cy="3046988"/>
          </a:xfrm>
          <a:prstGeom prst="rect">
            <a:avLst/>
          </a:prstGeom>
          <a:solidFill>
            <a:srgbClr val="00B0F0"/>
          </a:solidFill>
        </p:spPr>
        <p:txBody>
          <a:bodyPr wrap="square">
            <a:spAutoFit/>
          </a:bodyPr>
          <a:lstStyle/>
          <a:p>
            <a:pPr marL="0" indent="0" algn="ctr">
              <a:buNone/>
            </a:pPr>
            <a:r>
              <a:rPr lang="nl-NL" sz="9600" b="1">
                <a:ea typeface="+mn-lt"/>
                <a:cs typeface="+mn-lt"/>
              </a:rPr>
              <a:t>INLEVEREN IN PDF!</a:t>
            </a:r>
          </a:p>
        </p:txBody>
      </p:sp>
    </p:spTree>
    <p:extLst>
      <p:ext uri="{BB962C8B-B14F-4D97-AF65-F5344CB8AC3E}">
        <p14:creationId xmlns:p14="http://schemas.microsoft.com/office/powerpoint/2010/main" val="35368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0" presetClass="emph" presetSubtype="0" fill="hold" grpId="1" nodeType="withEffect">
                                  <p:stCondLst>
                                    <p:cond delay="0"/>
                                  </p:stCondLst>
                                  <p:childTnLst>
                                    <p:anim calcmode="discrete" valueType="str">
                                      <p:cBhvr override="childStyle">
                                        <p:cTn id="11" dur="2000" fill="hold"/>
                                        <p:tgtEl>
                                          <p:spTgt spid="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96016E0-159E-8018-81C8-F3E5CE2C8B9D}"/>
              </a:ext>
            </a:extLst>
          </p:cNvPr>
          <p:cNvSpPr/>
          <p:nvPr/>
        </p:nvSpPr>
        <p:spPr>
          <a:xfrm>
            <a:off x="1451578" y="2683566"/>
            <a:ext cx="9603275" cy="2117034"/>
          </a:xfrm>
          <a:prstGeom prst="rect">
            <a:avLst/>
          </a:prstGeom>
          <a:solidFill>
            <a:srgbClr val="0070C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FE74D41-B572-4BCC-87D1-D58F6D30C556}"/>
              </a:ext>
            </a:extLst>
          </p:cNvPr>
          <p:cNvSpPr>
            <a:spLocks noGrp="1"/>
          </p:cNvSpPr>
          <p:nvPr>
            <p:ph type="title"/>
          </p:nvPr>
        </p:nvSpPr>
        <p:spPr/>
        <p:txBody>
          <a:bodyPr/>
          <a:lstStyle/>
          <a:p>
            <a:r>
              <a:rPr lang="nl-NL"/>
              <a:t>Opdracht 8</a:t>
            </a:r>
          </a:p>
        </p:txBody>
      </p:sp>
      <p:sp>
        <p:nvSpPr>
          <p:cNvPr id="3" name="Tijdelijke aanduiding voor inhoud 2">
            <a:extLst>
              <a:ext uri="{FF2B5EF4-FFF2-40B4-BE49-F238E27FC236}">
                <a16:creationId xmlns:a16="http://schemas.microsoft.com/office/drawing/2014/main" id="{A4F8AD53-E0D1-4F82-B266-628B4CDD711E}"/>
              </a:ext>
            </a:extLst>
          </p:cNvPr>
          <p:cNvSpPr>
            <a:spLocks noGrp="1"/>
          </p:cNvSpPr>
          <p:nvPr>
            <p:ph idx="1"/>
          </p:nvPr>
        </p:nvSpPr>
        <p:spPr>
          <a:xfrm>
            <a:off x="1451579" y="2015732"/>
            <a:ext cx="9603275" cy="4175518"/>
          </a:xfrm>
        </p:spPr>
        <p:txBody>
          <a:bodyPr>
            <a:normAutofit fontScale="77500" lnSpcReduction="20000"/>
          </a:bodyPr>
          <a:lstStyle/>
          <a:p>
            <a:pPr marL="0" indent="0">
              <a:buNone/>
            </a:pPr>
            <a:r>
              <a:rPr lang="nl-NL">
                <a:ea typeface="+mn-lt"/>
                <a:cs typeface="+mn-lt"/>
              </a:rPr>
              <a:t>In elke woning zitten installaties. In de vakantiewoning zijn al installaties voorgeschreven (zie bestek).</a:t>
            </a:r>
          </a:p>
          <a:p>
            <a:pPr marL="0" indent="0">
              <a:buNone/>
            </a:pPr>
            <a:r>
              <a:rPr lang="nl-NL">
                <a:ea typeface="+mn-lt"/>
                <a:cs typeface="+mn-lt"/>
              </a:rPr>
              <a:t>Onderstaande opdrachten verwerk je in een verslag.</a:t>
            </a:r>
          </a:p>
          <a:p>
            <a:pPr marL="457200" indent="-457200">
              <a:buFont typeface="+mj-lt"/>
              <a:buAutoNum type="alphaUcPeriod"/>
            </a:pPr>
            <a:r>
              <a:rPr lang="nl-NL" i="1">
                <a:ea typeface="+mn-lt"/>
                <a:cs typeface="+mn-lt"/>
              </a:rPr>
              <a:t>Maak een overzicht van alle installaties die toe worden gepast </a:t>
            </a:r>
            <a:r>
              <a:rPr lang="nl-NL" b="1" i="1">
                <a:ea typeface="+mn-lt"/>
                <a:cs typeface="+mn-lt"/>
              </a:rPr>
              <a:t>(bestek </a:t>
            </a:r>
            <a:r>
              <a:rPr lang="nl-NL" b="1" i="1" err="1">
                <a:ea typeface="+mn-lt"/>
                <a:cs typeface="+mn-lt"/>
              </a:rPr>
              <a:t>hfdst</a:t>
            </a:r>
            <a:r>
              <a:rPr lang="nl-NL" b="1"/>
              <a:t> 50, 51, 52, 53, 54, 55, 60, 61, 70 en 75</a:t>
            </a:r>
            <a:r>
              <a:rPr lang="nl-NL" b="1" i="1">
                <a:ea typeface="+mn-lt"/>
                <a:cs typeface="+mn-lt"/>
              </a:rPr>
              <a:t>  lezen)</a:t>
            </a:r>
            <a:r>
              <a:rPr lang="nl-NL" i="1">
                <a:ea typeface="+mn-lt"/>
                <a:cs typeface="+mn-lt"/>
              </a:rPr>
              <a:t>.  Beschrijf per installatie in het kort (ca. twee zinnen) waar de installatie voor gebruikt wordt. </a:t>
            </a:r>
          </a:p>
          <a:p>
            <a:pPr marL="457200" indent="-457200">
              <a:buFont typeface="+mj-lt"/>
              <a:buAutoNum type="alphaUcPeriod"/>
            </a:pPr>
            <a:r>
              <a:rPr lang="nl-NL" i="1">
                <a:ea typeface="+mn-lt"/>
                <a:cs typeface="+mn-lt"/>
              </a:rPr>
              <a:t>Maak per installatietype een overzicht van toe te passen duurzame installaties. Dit kan je verwerken als apart kopje bij opdracht A.</a:t>
            </a:r>
          </a:p>
          <a:p>
            <a:pPr marL="457200" indent="-457200">
              <a:buFont typeface="+mj-lt"/>
              <a:buAutoNum type="alphaUcPeriod"/>
            </a:pPr>
            <a:r>
              <a:rPr lang="nl-NL" i="1">
                <a:ea typeface="+mn-lt"/>
                <a:cs typeface="+mn-lt"/>
              </a:rPr>
              <a:t>Kies nu voor elektra, verwarming, warm water en ventilatie duurzame oplossingen die je toe wilt passen in de vakantiewoning.  </a:t>
            </a:r>
            <a:br>
              <a:rPr lang="nl-NL" i="1">
                <a:ea typeface="+mn-lt"/>
                <a:cs typeface="+mn-lt"/>
              </a:rPr>
            </a:br>
            <a:r>
              <a:rPr lang="nl-NL" i="1">
                <a:ea typeface="+mn-lt"/>
                <a:cs typeface="+mn-lt"/>
              </a:rPr>
              <a:t>Van deze installaties omschrijf je de werking, de voor- en nadelen, en onderbouw je jouw keuze. </a:t>
            </a:r>
            <a:endParaRPr lang="nl-NL">
              <a:ea typeface="+mn-lt"/>
              <a:cs typeface="+mn-lt"/>
            </a:endParaRPr>
          </a:p>
          <a:p>
            <a:r>
              <a:rPr lang="nl-NL">
                <a:ea typeface="+mn-lt"/>
                <a:cs typeface="+mn-lt"/>
              </a:rPr>
              <a:t>Je kunt je beschrijving ondersteunen met afbeeldingen.</a:t>
            </a:r>
          </a:p>
          <a:p>
            <a:r>
              <a:rPr lang="nl-NL">
                <a:ea typeface="+mn-lt"/>
                <a:cs typeface="+mn-lt"/>
              </a:rPr>
              <a:t>Bronnen: 	- </a:t>
            </a:r>
            <a:r>
              <a:rPr lang="nl-NL" u="sng">
                <a:ea typeface="+mn-lt"/>
                <a:cs typeface="+mn-lt"/>
                <a:hlinkClick r:id="rId2"/>
              </a:rPr>
              <a:t>https://www.duurzaamthuis.nl/energie/verwarming</a:t>
            </a:r>
            <a:endParaRPr lang="nl-NL" u="sng">
              <a:ea typeface="+mn-lt"/>
              <a:cs typeface="+mn-lt"/>
            </a:endParaRPr>
          </a:p>
          <a:p>
            <a:pPr marL="0" indent="0">
              <a:buNone/>
            </a:pPr>
            <a:r>
              <a:rPr lang="nl-NL">
                <a:ea typeface="+mn-lt"/>
                <a:cs typeface="+mn-lt"/>
              </a:rPr>
              <a:t>		- DIGIBIB (bestek)Conclusie: welke installatie is het beste voor de vakantie woning en</a:t>
            </a:r>
            <a:endParaRPr lang="nl-NL"/>
          </a:p>
          <a:p>
            <a:endParaRPr lang="nl-NL"/>
          </a:p>
        </p:txBody>
      </p:sp>
      <p:sp>
        <p:nvSpPr>
          <p:cNvPr id="6" name="Tekstvak 5">
            <a:extLst>
              <a:ext uri="{FF2B5EF4-FFF2-40B4-BE49-F238E27FC236}">
                <a16:creationId xmlns:a16="http://schemas.microsoft.com/office/drawing/2014/main" id="{9B597C5B-6259-E22A-1BC0-2CC46EF1D56E}"/>
              </a:ext>
            </a:extLst>
          </p:cNvPr>
          <p:cNvSpPr txBox="1"/>
          <p:nvPr/>
        </p:nvSpPr>
        <p:spPr>
          <a:xfrm>
            <a:off x="1439213" y="6023664"/>
            <a:ext cx="9301208" cy="584775"/>
          </a:xfrm>
          <a:prstGeom prst="rect">
            <a:avLst/>
          </a:prstGeom>
          <a:solidFill>
            <a:srgbClr val="00B0F0"/>
          </a:solidFill>
        </p:spPr>
        <p:txBody>
          <a:bodyPr wrap="square">
            <a:spAutoFit/>
          </a:bodyPr>
          <a:lstStyle/>
          <a:p>
            <a:pPr marL="0" indent="0" algn="ctr">
              <a:buNone/>
            </a:pPr>
            <a:r>
              <a:rPr lang="nl-NL" sz="3200" b="1">
                <a:ea typeface="+mn-lt"/>
                <a:cs typeface="+mn-lt"/>
              </a:rPr>
              <a:t>INLEVEREN IN PDF!</a:t>
            </a:r>
          </a:p>
        </p:txBody>
      </p:sp>
    </p:spTree>
    <p:extLst>
      <p:ext uri="{BB962C8B-B14F-4D97-AF65-F5344CB8AC3E}">
        <p14:creationId xmlns:p14="http://schemas.microsoft.com/office/powerpoint/2010/main" val="2792355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el 1">
            <a:extLst>
              <a:ext uri="{FF2B5EF4-FFF2-40B4-BE49-F238E27FC236}">
                <a16:creationId xmlns:a16="http://schemas.microsoft.com/office/drawing/2014/main" id="{97922515-85A5-47C8-90D4-D7F39960912E}"/>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3400"/>
              <a:t>Project 1.2: </a:t>
            </a:r>
            <a:br>
              <a:rPr lang="en-US" sz="3400"/>
            </a:br>
            <a:br>
              <a:rPr lang="en-US" sz="3400"/>
            </a:br>
            <a:r>
              <a:rPr lang="en-US" sz="3400"/>
              <a:t>bouw pw-02 </a:t>
            </a:r>
            <a:r>
              <a:rPr lang="en-US" sz="3400" err="1"/>
              <a:t>vakantiewoning</a:t>
            </a:r>
            <a:endParaRPr lang="en-US" sz="3400"/>
          </a:p>
        </p:txBody>
      </p:sp>
      <p:cxnSp>
        <p:nvCxnSpPr>
          <p:cNvPr id="21" name="Straight Connector 20">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Tijdelijke aanduiding voor inhoud 3">
            <a:extLst>
              <a:ext uri="{FF2B5EF4-FFF2-40B4-BE49-F238E27FC236}">
                <a16:creationId xmlns:a16="http://schemas.microsoft.com/office/drawing/2014/main" id="{59D564F7-0C12-421C-B7A1-EC084142187B}"/>
              </a:ext>
            </a:extLst>
          </p:cNvPr>
          <p:cNvPicPr>
            <a:picLocks noGrp="1" noChangeAspect="1"/>
          </p:cNvPicPr>
          <p:nvPr>
            <p:ph idx="1"/>
          </p:nvPr>
        </p:nvPicPr>
        <p:blipFill>
          <a:blip r:embed="rId3"/>
          <a:stretch>
            <a:fillRect/>
          </a:stretch>
        </p:blipFill>
        <p:spPr>
          <a:xfrm>
            <a:off x="6902583" y="805583"/>
            <a:ext cx="3344097" cy="4660762"/>
          </a:xfrm>
          <a:prstGeom prst="rect">
            <a:avLst/>
          </a:prstGeom>
        </p:spPr>
      </p:pic>
      <p:pic>
        <p:nvPicPr>
          <p:cNvPr id="23" name="Picture 22">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13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6BB4162-3856-B907-84BB-1091DF269AE7}"/>
              </a:ext>
            </a:extLst>
          </p:cNvPr>
          <p:cNvSpPr txBox="1"/>
          <p:nvPr/>
        </p:nvSpPr>
        <p:spPr>
          <a:xfrm>
            <a:off x="1316255" y="1095439"/>
            <a:ext cx="10171473" cy="3816429"/>
          </a:xfrm>
          <a:prstGeom prst="rect">
            <a:avLst/>
          </a:prstGeom>
          <a:noFill/>
        </p:spPr>
        <p:txBody>
          <a:bodyPr wrap="square">
            <a:spAutoFit/>
          </a:bodyPr>
          <a:lstStyle/>
          <a:p>
            <a:pPr>
              <a:defRPr/>
            </a:pPr>
            <a:r>
              <a:rPr kumimoji="0" lang="nl-NL" sz="3200" b="0" i="0" u="none" strike="noStrike" kern="1200" cap="none" spc="0" normalizeH="0" baseline="0" noProof="0">
                <a:ln>
                  <a:noFill/>
                </a:ln>
                <a:solidFill>
                  <a:prstClr val="black"/>
                </a:solidFill>
                <a:effectLst/>
                <a:uLnTx/>
                <a:uFillTx/>
                <a:latin typeface="Trebuchet MS" panose="020B0603020202020204"/>
                <a:ea typeface="+mn-ea"/>
                <a:cs typeface="+mn-cs"/>
              </a:rPr>
              <a:t>Agenda 1A:</a:t>
            </a:r>
            <a:br>
              <a:rPr kumimoji="0" lang="nl-NL" sz="1800" b="0" i="0" u="none" strike="noStrike" kern="1200" cap="none" spc="0" normalizeH="0" baseline="0" noProof="0">
                <a:ln>
                  <a:noFill/>
                </a:ln>
                <a:solidFill>
                  <a:prstClr val="black"/>
                </a:solidFill>
                <a:effectLst/>
                <a:uLnTx/>
                <a:uFillTx/>
                <a:latin typeface="Trebuchet MS" panose="020B0603020202020204"/>
                <a:ea typeface="+mn-ea"/>
                <a:cs typeface="+mn-cs"/>
              </a:rPr>
            </a:br>
            <a:br>
              <a:rPr kumimoji="0" lang="nl-NL" sz="2400" b="1" i="0" u="none" strike="noStrike" kern="1200" cap="none" spc="0" normalizeH="0" baseline="0" noProof="0">
                <a:ln>
                  <a:noFill/>
                </a:ln>
                <a:solidFill>
                  <a:prstClr val="black"/>
                </a:solidFill>
                <a:effectLst/>
                <a:uLnTx/>
                <a:uFillTx/>
                <a:latin typeface="Trebuchet MS" panose="020B0603020202020204"/>
                <a:ea typeface="+mn-ea"/>
                <a:cs typeface="+mn-cs"/>
              </a:rPr>
            </a:br>
            <a:r>
              <a:rPr kumimoji="0" lang="nl-NL" sz="2400" b="1" i="0" u="none" strike="noStrike" kern="1200" cap="none" spc="0" normalizeH="0" baseline="0" noProof="0">
                <a:ln>
                  <a:noFill/>
                </a:ln>
                <a:solidFill>
                  <a:prstClr val="black"/>
                </a:solidFill>
                <a:effectLst/>
                <a:uLnTx/>
                <a:uFillTx/>
                <a:latin typeface="Trebuchet MS" panose="020B0603020202020204"/>
                <a:ea typeface="+mn-ea"/>
                <a:cs typeface="+mn-cs"/>
              </a:rPr>
              <a:t>Theorie </a:t>
            </a:r>
            <a:r>
              <a:rPr lang="nl-NL" sz="2400" b="1">
                <a:solidFill>
                  <a:prstClr val="black"/>
                </a:solidFill>
                <a:latin typeface="Trebuchet MS" panose="020B0603020202020204"/>
              </a:rPr>
              <a:t>deze week</a:t>
            </a:r>
            <a:r>
              <a:rPr kumimoji="0" lang="nl-NL" sz="2400" b="1" i="0" u="none" strike="noStrike" kern="1200" cap="none" spc="0" normalizeH="0" baseline="0" noProof="0">
                <a:ln>
                  <a:noFill/>
                </a:ln>
                <a:solidFill>
                  <a:prstClr val="black"/>
                </a:solidFill>
                <a:effectLst/>
                <a:uLnTx/>
                <a:uFillTx/>
                <a:latin typeface="Trebuchet MS" panose="020B0603020202020204"/>
                <a:ea typeface="+mn-ea"/>
                <a:cs typeface="+mn-cs"/>
              </a:rPr>
              <a:t>: Opdracht </a:t>
            </a:r>
            <a:r>
              <a:rPr lang="nl-NL" sz="2400" b="1" noProof="0">
                <a:solidFill>
                  <a:prstClr val="black"/>
                </a:solidFill>
                <a:latin typeface="Trebuchet MS" panose="020B0603020202020204"/>
              </a:rPr>
              <a:t>8</a:t>
            </a:r>
          </a:p>
          <a:p>
            <a:pPr marL="285750" indent="-285750">
              <a:buFont typeface="Arial" panose="020B0604020202020204" pitchFamily="34" charset="0"/>
              <a:buChar char="•"/>
              <a:defRPr/>
            </a:pPr>
            <a:endParaRPr lang="nl-NL" sz="2400" b="1">
              <a:solidFill>
                <a:prstClr val="black"/>
              </a:solidFill>
              <a:latin typeface="Trebuchet MS" panose="020B0603020202020204"/>
            </a:endParaRPr>
          </a:p>
          <a:p>
            <a:pPr marL="285750" indent="-285750">
              <a:buFont typeface="Arial" panose="020B0604020202020204" pitchFamily="34" charset="0"/>
              <a:buChar char="•"/>
              <a:defRPr/>
            </a:pPr>
            <a:r>
              <a:rPr lang="nl-NL" sz="2400" b="1">
                <a:solidFill>
                  <a:prstClr val="black"/>
                </a:solidFill>
                <a:latin typeface="Trebuchet MS" panose="020B0603020202020204"/>
              </a:rPr>
              <a:t>Feedback </a:t>
            </a:r>
            <a:r>
              <a:rPr lang="nl-NL" sz="2400"/>
              <a:t>Opdracht 4, 5 &amp; 6	voorlopig (Selma en/of Anita)</a:t>
            </a:r>
            <a:endParaRPr lang="nl-NL" sz="2400">
              <a:solidFill>
                <a:prstClr val="black"/>
              </a:solidFill>
              <a:latin typeface="Trebuchet MS" panose="020B0603020202020204"/>
            </a:endParaRPr>
          </a:p>
          <a:p>
            <a:pPr marL="742950" lvl="1" indent="-285750">
              <a:buFont typeface="Arial" panose="020B0604020202020204" pitchFamily="34" charset="0"/>
              <a:buChar char="•"/>
              <a:defRPr/>
            </a:pPr>
            <a:r>
              <a:rPr lang="nl-NL" sz="2400" b="1">
                <a:solidFill>
                  <a:prstClr val="black"/>
                </a:solidFill>
                <a:latin typeface="Trebuchet MS" panose="020B0603020202020204"/>
              </a:rPr>
              <a:t>Keuze :  2 gekozen studenten </a:t>
            </a:r>
          </a:p>
          <a:p>
            <a:pPr marL="1200150" lvl="2" indent="-285750">
              <a:buFont typeface="Arial" panose="020B0604020202020204" pitchFamily="34" charset="0"/>
              <a:buChar char="•"/>
              <a:defRPr/>
            </a:pPr>
            <a:r>
              <a:rPr lang="nl-NL">
                <a:solidFill>
                  <a:prstClr val="black"/>
                </a:solidFill>
                <a:latin typeface="Trebuchet MS" panose="020B0603020202020204"/>
              </a:rPr>
              <a:t>Uitleg opdracht  door de student zelf ( Reflectie over de opdracht).</a:t>
            </a:r>
            <a:endParaRPr lang="nl-NL" sz="2400">
              <a:solidFill>
                <a:prstClr val="black"/>
              </a:solidFill>
              <a:latin typeface="Trebuchet MS" panose="020B0603020202020204"/>
            </a:endParaRPr>
          </a:p>
          <a:p>
            <a:pPr marL="1200150" lvl="2" indent="-285750">
              <a:buFont typeface="Arial" panose="020B0604020202020204" pitchFamily="34" charset="0"/>
              <a:buChar char="•"/>
              <a:defRPr/>
            </a:pPr>
            <a:r>
              <a:rPr lang="nl-NL">
                <a:solidFill>
                  <a:prstClr val="black"/>
                </a:solidFill>
                <a:latin typeface="Trebuchet MS" panose="020B0603020202020204"/>
              </a:rPr>
              <a:t>Inhoudelijk feedback op de gemaakte opdracht door 2 andere gekozen medestudenten.</a:t>
            </a:r>
          </a:p>
          <a:p>
            <a:pPr marL="1200150" lvl="2" indent="-285750">
              <a:buFont typeface="Arial" panose="020B0604020202020204" pitchFamily="34" charset="0"/>
              <a:buChar char="•"/>
              <a:defRPr/>
            </a:pPr>
            <a:r>
              <a:rPr lang="nl-NL">
                <a:solidFill>
                  <a:prstClr val="black"/>
                </a:solidFill>
                <a:latin typeface="Trebuchet MS" panose="020B0603020202020204"/>
              </a:rPr>
              <a:t>Klas geeft </a:t>
            </a:r>
            <a:r>
              <a:rPr lang="nl-NL" u="sng">
                <a:solidFill>
                  <a:prstClr val="black"/>
                </a:solidFill>
                <a:latin typeface="Trebuchet MS" panose="020B0603020202020204"/>
              </a:rPr>
              <a:t>ook</a:t>
            </a:r>
            <a:r>
              <a:rPr lang="nl-NL">
                <a:solidFill>
                  <a:prstClr val="black"/>
                </a:solidFill>
                <a:latin typeface="Trebuchet MS" panose="020B0603020202020204"/>
              </a:rPr>
              <a:t> feedback als het nodig is.</a:t>
            </a:r>
            <a:endParaRPr kumimoji="0" lang="nl-NL" sz="2400" b="0" i="0" u="none" strike="noStrike" kern="1200" cap="none" spc="0" normalizeH="0" baseline="0" noProof="0">
              <a:ln>
                <a:noFill/>
              </a:ln>
              <a:solidFill>
                <a:srgbClr val="92D050"/>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9918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6BB4162-3856-B907-84BB-1091DF269AE7}"/>
              </a:ext>
            </a:extLst>
          </p:cNvPr>
          <p:cNvSpPr txBox="1"/>
          <p:nvPr/>
        </p:nvSpPr>
        <p:spPr>
          <a:xfrm>
            <a:off x="1316255" y="1095439"/>
            <a:ext cx="10171473" cy="38164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a:ln>
                  <a:noFill/>
                </a:ln>
                <a:solidFill>
                  <a:prstClr val="black"/>
                </a:solidFill>
                <a:effectLst/>
                <a:uLnTx/>
                <a:uFillTx/>
                <a:latin typeface="Trebuchet MS" panose="020B0603020202020204"/>
                <a:ea typeface="+mn-ea"/>
                <a:cs typeface="+mn-cs"/>
              </a:rPr>
              <a:t>Agenda 1B:</a:t>
            </a:r>
            <a:br>
              <a:rPr kumimoji="0" lang="nl-NL" sz="1800" b="0" i="0" u="none" strike="noStrike" kern="1200" cap="none" spc="0" normalizeH="0" baseline="0" noProof="0">
                <a:ln>
                  <a:noFill/>
                </a:ln>
                <a:solidFill>
                  <a:prstClr val="black"/>
                </a:solidFill>
                <a:effectLst/>
                <a:uLnTx/>
                <a:uFillTx/>
                <a:latin typeface="Trebuchet MS" panose="020B0603020202020204"/>
                <a:ea typeface="+mn-ea"/>
                <a:cs typeface="+mn-cs"/>
              </a:rPr>
            </a:br>
            <a:endParaRPr kumimoji="0" lang="nl-NL" sz="24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285750" indent="-285750">
              <a:buFont typeface="Arial" panose="020B0604020202020204" pitchFamily="34" charset="0"/>
              <a:buChar char="•"/>
              <a:defRPr/>
            </a:pPr>
            <a:r>
              <a:rPr kumimoji="0" lang="nl-NL" sz="2400" b="1" i="0" u="none" strike="noStrike" kern="1200" cap="none" spc="0" normalizeH="0" baseline="0" noProof="0">
                <a:ln>
                  <a:noFill/>
                </a:ln>
                <a:solidFill>
                  <a:prstClr val="black"/>
                </a:solidFill>
                <a:effectLst/>
                <a:uLnTx/>
                <a:uFillTx/>
                <a:latin typeface="Trebuchet MS" panose="020B0603020202020204"/>
                <a:ea typeface="+mn-ea"/>
                <a:cs typeface="+mn-cs"/>
              </a:rPr>
              <a:t>Feedback </a:t>
            </a:r>
            <a:r>
              <a:rPr lang="nl-NL" sz="2400"/>
              <a:t>Opdracht 4, 5 &amp; 6	voorlopig (Selma en/of Anita)</a:t>
            </a:r>
            <a:endParaRPr kumimoji="0" lang="nl-NL" sz="2400" i="0" u="none" strike="noStrike" kern="1200" cap="none" spc="0" normalizeH="0" baseline="0" noProof="0">
              <a:ln>
                <a:noFill/>
              </a:ln>
              <a:solidFill>
                <a:prstClr val="black"/>
              </a:solidFill>
              <a:effectLst/>
              <a:uLnTx/>
              <a:uFillTx/>
              <a:latin typeface="Trebuchet MS" panose="020B0603020202020204"/>
            </a:endParaRPr>
          </a:p>
          <a:p>
            <a:pPr marL="742950" lvl="1" indent="-285750">
              <a:buFont typeface="Arial" panose="020B0604020202020204" pitchFamily="34" charset="0"/>
              <a:buChar char="•"/>
              <a:defRPr/>
            </a:pPr>
            <a:r>
              <a:rPr kumimoji="0" lang="nl-NL" sz="2400" b="1" i="0" u="none" strike="noStrike" kern="1200" cap="none" spc="0" normalizeH="0" baseline="0" noProof="0">
                <a:ln>
                  <a:noFill/>
                </a:ln>
                <a:solidFill>
                  <a:prstClr val="black"/>
                </a:solidFill>
                <a:effectLst/>
                <a:uLnTx/>
                <a:uFillTx/>
                <a:latin typeface="Trebuchet MS" panose="020B0603020202020204"/>
                <a:ea typeface="+mn-ea"/>
                <a:cs typeface="+mn-cs"/>
              </a:rPr>
              <a:t>Keuze :  2 gekozen studenten </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i="0" u="none" strike="noStrike" kern="1200" cap="none" spc="0" normalizeH="0" baseline="0" noProof="0">
                <a:ln>
                  <a:noFill/>
                </a:ln>
                <a:solidFill>
                  <a:prstClr val="black"/>
                </a:solidFill>
                <a:effectLst/>
                <a:uLnTx/>
                <a:uFillTx/>
                <a:latin typeface="Trebuchet MS" panose="020B0603020202020204"/>
                <a:ea typeface="+mn-ea"/>
                <a:cs typeface="+mn-cs"/>
              </a:rPr>
              <a:t>Uitleg opdracht  door de student zelf ( Reflectie over de opdracht).</a:t>
            </a:r>
            <a:endParaRPr kumimoji="0" lang="nl-NL" sz="2400" i="0" u="none" strike="noStrike" kern="1200" cap="none" spc="0" normalizeH="0" baseline="0" noProof="0">
              <a:ln>
                <a:noFill/>
              </a:ln>
              <a:solidFill>
                <a:prstClr val="black"/>
              </a:solidFill>
              <a:effectLst/>
              <a:uLnTx/>
              <a:uFillTx/>
              <a:latin typeface="Trebuchet MS" panose="020B0603020202020204"/>
              <a:ea typeface="+mn-ea"/>
              <a:cs typeface="+mn-cs"/>
            </a:endParaRP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i="0" u="none" strike="noStrike" kern="1200" cap="none" spc="0" normalizeH="0" baseline="0" noProof="0">
                <a:ln>
                  <a:noFill/>
                </a:ln>
                <a:solidFill>
                  <a:prstClr val="black"/>
                </a:solidFill>
                <a:effectLst/>
                <a:uLnTx/>
                <a:uFillTx/>
                <a:latin typeface="Trebuchet MS" panose="020B0603020202020204"/>
                <a:ea typeface="+mn-ea"/>
                <a:cs typeface="+mn-cs"/>
              </a:rPr>
              <a:t>Inhoudelijk feedback op de gemaakte opdracht door 2 andere gekozen medestudenten.</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i="0" u="none" strike="noStrike" kern="1200" cap="none" spc="0" normalizeH="0" baseline="0" noProof="0">
                <a:ln>
                  <a:noFill/>
                </a:ln>
                <a:solidFill>
                  <a:prstClr val="black"/>
                </a:solidFill>
                <a:effectLst/>
                <a:uLnTx/>
                <a:uFillTx/>
                <a:latin typeface="Trebuchet MS" panose="020B0603020202020204"/>
                <a:ea typeface="+mn-ea"/>
                <a:cs typeface="+mn-cs"/>
              </a:rPr>
              <a:t>Klas geeft </a:t>
            </a:r>
            <a:r>
              <a:rPr kumimoji="0" lang="nl-NL" sz="1800" i="0" u="sng" strike="noStrike" kern="1200" cap="none" spc="0" normalizeH="0" baseline="0" noProof="0">
                <a:ln>
                  <a:noFill/>
                </a:ln>
                <a:solidFill>
                  <a:prstClr val="black"/>
                </a:solidFill>
                <a:effectLst/>
                <a:uLnTx/>
                <a:uFillTx/>
                <a:latin typeface="Trebuchet MS" panose="020B0603020202020204"/>
                <a:ea typeface="+mn-ea"/>
                <a:cs typeface="+mn-cs"/>
              </a:rPr>
              <a:t>ook</a:t>
            </a:r>
            <a:r>
              <a:rPr kumimoji="0" lang="nl-NL" sz="1800" i="0" u="none" strike="noStrike" kern="1200" cap="none" spc="0" normalizeH="0" baseline="0" noProof="0">
                <a:ln>
                  <a:noFill/>
                </a:ln>
                <a:solidFill>
                  <a:prstClr val="black"/>
                </a:solidFill>
                <a:effectLst/>
                <a:uLnTx/>
                <a:uFillTx/>
                <a:latin typeface="Trebuchet MS" panose="020B0603020202020204"/>
                <a:ea typeface="+mn-ea"/>
                <a:cs typeface="+mn-cs"/>
              </a:rPr>
              <a:t> feedback als het nodig is. </a:t>
            </a:r>
            <a:br>
              <a:rPr kumimoji="0" lang="nl-NL" sz="2400" b="1" i="0" u="none" strike="noStrike" kern="1200" cap="none" spc="0" normalizeH="0" baseline="0" noProof="0">
                <a:ln>
                  <a:noFill/>
                </a:ln>
                <a:solidFill>
                  <a:prstClr val="black"/>
                </a:solidFill>
                <a:effectLst/>
                <a:uLnTx/>
                <a:uFillTx/>
                <a:latin typeface="Trebuchet MS" panose="020B0603020202020204"/>
                <a:ea typeface="+mn-ea"/>
                <a:cs typeface="+mn-cs"/>
              </a:rPr>
            </a:br>
            <a:endParaRPr kumimoji="0" lang="nl-NL" sz="2400" b="1" i="0" u="none" strike="noStrike" kern="1200" cap="none" spc="0" normalizeH="0" baseline="0" noProof="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1" i="0" u="none" strike="noStrike" kern="1200" cap="none" spc="0" normalizeH="0" baseline="0" noProof="0">
                <a:ln>
                  <a:noFill/>
                </a:ln>
                <a:solidFill>
                  <a:prstClr val="black"/>
                </a:solidFill>
                <a:effectLst/>
                <a:uLnTx/>
                <a:uFillTx/>
                <a:latin typeface="Trebuchet MS" panose="020B0603020202020204"/>
                <a:ea typeface="+mn-ea"/>
                <a:cs typeface="+mn-cs"/>
              </a:rPr>
              <a:t>Theorie </a:t>
            </a:r>
            <a:r>
              <a:rPr lang="nl-NL" sz="2400" b="1">
                <a:solidFill>
                  <a:prstClr val="black"/>
                </a:solidFill>
                <a:latin typeface="Trebuchet MS" panose="020B0603020202020204"/>
              </a:rPr>
              <a:t>deze week</a:t>
            </a:r>
            <a:r>
              <a:rPr kumimoji="0" lang="nl-NL" sz="2400" b="1" i="0" u="none" strike="noStrike" kern="1200" cap="none" spc="0" normalizeH="0" baseline="0" noProof="0">
                <a:ln>
                  <a:noFill/>
                </a:ln>
                <a:solidFill>
                  <a:prstClr val="black"/>
                </a:solidFill>
                <a:effectLst/>
                <a:uLnTx/>
                <a:uFillTx/>
                <a:latin typeface="Trebuchet MS" panose="020B0603020202020204"/>
                <a:ea typeface="+mn-ea"/>
                <a:cs typeface="+mn-cs"/>
              </a:rPr>
              <a:t>: Opdracht </a:t>
            </a:r>
            <a:r>
              <a:rPr lang="nl-NL" sz="2400" b="1" noProof="0">
                <a:solidFill>
                  <a:prstClr val="black"/>
                </a:solidFill>
                <a:latin typeface="Trebuchet MS" panose="020B0603020202020204"/>
              </a:rPr>
              <a:t>8</a:t>
            </a:r>
            <a:endParaRPr kumimoji="0" lang="nl-NL" sz="2400" b="0" i="0" u="none" strike="noStrike" kern="1200" cap="none" spc="0" normalizeH="0" baseline="0" noProof="0">
              <a:ln>
                <a:noFill/>
              </a:ln>
              <a:solidFill>
                <a:srgbClr val="92D050"/>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2570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F41690B-313F-4C53-ADA4-76BAABE9C2B7}"/>
              </a:ext>
            </a:extLst>
          </p:cNvPr>
          <p:cNvSpPr>
            <a:spLocks noGrp="1"/>
          </p:cNvSpPr>
          <p:nvPr>
            <p:ph idx="1"/>
          </p:nvPr>
        </p:nvSpPr>
        <p:spPr>
          <a:xfrm>
            <a:off x="1451579" y="2015732"/>
            <a:ext cx="9603275" cy="4037749"/>
          </a:xfrm>
        </p:spPr>
        <p:txBody>
          <a:bodyPr>
            <a:normAutofit/>
          </a:bodyPr>
          <a:lstStyle/>
          <a:p>
            <a:r>
              <a:rPr lang="nl-NL" sz="3200"/>
              <a:t>Maak een organogram van een aannemersbedrijf in PowerPoint</a:t>
            </a:r>
          </a:p>
          <a:p>
            <a:endParaRPr lang="nl-NL" sz="3200"/>
          </a:p>
          <a:p>
            <a:r>
              <a:rPr lang="nl-NL" sz="3200"/>
              <a:t>Beschrijf daarna de rol/taken van de medewerkers inclusief plaatjes</a:t>
            </a:r>
          </a:p>
        </p:txBody>
      </p:sp>
      <p:sp>
        <p:nvSpPr>
          <p:cNvPr id="4" name="Titel 1">
            <a:extLst>
              <a:ext uri="{FF2B5EF4-FFF2-40B4-BE49-F238E27FC236}">
                <a16:creationId xmlns:a16="http://schemas.microsoft.com/office/drawing/2014/main" id="{E2C02F24-52BE-CCC7-BE3F-B3578159B4BE}"/>
              </a:ext>
            </a:extLst>
          </p:cNvPr>
          <p:cNvSpPr txBox="1">
            <a:spLocks/>
          </p:cNvSpPr>
          <p:nvPr/>
        </p:nvSpPr>
        <p:spPr>
          <a:xfrm>
            <a:off x="1447193" y="804519"/>
            <a:ext cx="9607661" cy="105631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nl-NL" sz="3600">
                <a:solidFill>
                  <a:srgbClr val="003782"/>
                </a:solidFill>
                <a:latin typeface="Gill Sans MT" panose="020B0502020104020203"/>
              </a:rPr>
              <a:t>Feedback Opdracht 4:  </a:t>
            </a:r>
            <a:br>
              <a:rPr lang="nl-NL" sz="3600">
                <a:solidFill>
                  <a:srgbClr val="003782"/>
                </a:solidFill>
                <a:latin typeface="Gill Sans MT" panose="020B0502020104020203"/>
              </a:rPr>
            </a:br>
            <a:r>
              <a:rPr lang="nl-NL" sz="3600">
                <a:solidFill>
                  <a:srgbClr val="003782"/>
                </a:solidFill>
                <a:latin typeface="Gill Sans MT" panose="020B0502020104020203"/>
              </a:rPr>
              <a:t>verdieping aannemersbedrijf</a:t>
            </a:r>
            <a:endParaRPr lang="nl-NL"/>
          </a:p>
        </p:txBody>
      </p:sp>
    </p:spTree>
    <p:extLst>
      <p:ext uri="{BB962C8B-B14F-4D97-AF65-F5344CB8AC3E}">
        <p14:creationId xmlns:p14="http://schemas.microsoft.com/office/powerpoint/2010/main" val="1581641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7010B-E252-4083-B6FA-14DDC6593A5D}"/>
              </a:ext>
            </a:extLst>
          </p:cNvPr>
          <p:cNvSpPr>
            <a:spLocks noGrp="1"/>
          </p:cNvSpPr>
          <p:nvPr>
            <p:ph type="title"/>
          </p:nvPr>
        </p:nvSpPr>
        <p:spPr/>
        <p:txBody>
          <a:bodyPr>
            <a:normAutofit fontScale="90000"/>
          </a:bodyPr>
          <a:lstStyle/>
          <a:p>
            <a:r>
              <a:rPr lang="nl-NL" sz="3600">
                <a:solidFill>
                  <a:srgbClr val="003782"/>
                </a:solidFill>
                <a:latin typeface="Gill Sans MT" panose="020B0502020104020203"/>
              </a:rPr>
              <a:t>Feedback Opdracht 5 :  </a:t>
            </a:r>
            <a:br>
              <a:rPr lang="nl-NL" sz="3600">
                <a:solidFill>
                  <a:srgbClr val="003782"/>
                </a:solidFill>
                <a:latin typeface="Gill Sans MT" panose="020B0502020104020203"/>
              </a:rPr>
            </a:br>
            <a:r>
              <a:rPr lang="nl-NL" sz="3600">
                <a:solidFill>
                  <a:srgbClr val="003782"/>
                </a:solidFill>
                <a:latin typeface="Gill Sans MT" panose="020B0502020104020203"/>
              </a:rPr>
              <a:t>Overzicht isolatiematerialen</a:t>
            </a:r>
            <a:endParaRPr lang="nl-NL"/>
          </a:p>
        </p:txBody>
      </p:sp>
      <p:sp>
        <p:nvSpPr>
          <p:cNvPr id="3" name="Tijdelijke aanduiding voor tekst 2">
            <a:extLst>
              <a:ext uri="{FF2B5EF4-FFF2-40B4-BE49-F238E27FC236}">
                <a16:creationId xmlns:a16="http://schemas.microsoft.com/office/drawing/2014/main" id="{C62F5C43-AF5A-44AF-B173-E23021FAD6B3}"/>
              </a:ext>
            </a:extLst>
          </p:cNvPr>
          <p:cNvSpPr>
            <a:spLocks noGrp="1"/>
          </p:cNvSpPr>
          <p:nvPr>
            <p:ph type="body" idx="1"/>
          </p:nvPr>
        </p:nvSpPr>
        <p:spPr>
          <a:xfrm>
            <a:off x="2609393" y="2019551"/>
            <a:ext cx="7707625" cy="1287068"/>
          </a:xfrm>
        </p:spPr>
        <p:txBody>
          <a:bodyPr anchor="t">
            <a:normAutofit/>
          </a:bodyPr>
          <a:lstStyle/>
          <a:p>
            <a:r>
              <a:rPr lang="nl-NL" sz="2000" b="1"/>
              <a:t>Van alle in het bestek (technische omschrijving) voorgeschreven isolatiematerialen breng je de volgende eigenschappen in kaart:</a:t>
            </a:r>
          </a:p>
        </p:txBody>
      </p:sp>
      <p:sp>
        <p:nvSpPr>
          <p:cNvPr id="4" name="Tijdelijke aanduiding voor inhoud 3">
            <a:extLst>
              <a:ext uri="{FF2B5EF4-FFF2-40B4-BE49-F238E27FC236}">
                <a16:creationId xmlns:a16="http://schemas.microsoft.com/office/drawing/2014/main" id="{639770A6-E54B-4CBC-ACC8-CC7DCD20C63A}"/>
              </a:ext>
            </a:extLst>
          </p:cNvPr>
          <p:cNvSpPr>
            <a:spLocks noGrp="1"/>
          </p:cNvSpPr>
          <p:nvPr>
            <p:ph sz="half" idx="2"/>
          </p:nvPr>
        </p:nvSpPr>
        <p:spPr>
          <a:xfrm>
            <a:off x="2728402" y="3433401"/>
            <a:ext cx="3483864" cy="2644457"/>
          </a:xfrm>
        </p:spPr>
        <p:txBody>
          <a:bodyPr>
            <a:normAutofit fontScale="92500" lnSpcReduction="20000"/>
          </a:bodyPr>
          <a:lstStyle/>
          <a:p>
            <a:r>
              <a:rPr lang="nl-NL" sz="2800"/>
              <a:t>dichtheid (</a:t>
            </a:r>
            <a:r>
              <a:rPr lang="nl-NL" sz="2800" err="1"/>
              <a:t>volumieke</a:t>
            </a:r>
            <a:r>
              <a:rPr lang="nl-NL" sz="2800"/>
              <a:t> massa, kg/m3)</a:t>
            </a:r>
          </a:p>
          <a:p>
            <a:r>
              <a:rPr lang="nl-NL" sz="2800"/>
              <a:t>warmteweerstand</a:t>
            </a:r>
          </a:p>
          <a:p>
            <a:r>
              <a:rPr lang="nl-NL" sz="2800"/>
              <a:t>milieuklasse</a:t>
            </a:r>
          </a:p>
          <a:p>
            <a:r>
              <a:rPr lang="nl-NL" sz="2800" err="1"/>
              <a:t>drukvast</a:t>
            </a:r>
            <a:endParaRPr lang="nl-NL" sz="2800"/>
          </a:p>
          <a:p>
            <a:endParaRPr lang="nl-NL"/>
          </a:p>
        </p:txBody>
      </p:sp>
      <p:sp>
        <p:nvSpPr>
          <p:cNvPr id="6" name="Tijdelijke aanduiding voor inhoud 5">
            <a:extLst>
              <a:ext uri="{FF2B5EF4-FFF2-40B4-BE49-F238E27FC236}">
                <a16:creationId xmlns:a16="http://schemas.microsoft.com/office/drawing/2014/main" id="{EE65F414-AB1F-483F-897D-8EEDE0A5E240}"/>
              </a:ext>
            </a:extLst>
          </p:cNvPr>
          <p:cNvSpPr>
            <a:spLocks noGrp="1"/>
          </p:cNvSpPr>
          <p:nvPr>
            <p:ph sz="quarter" idx="4"/>
          </p:nvPr>
        </p:nvSpPr>
        <p:spPr>
          <a:xfrm>
            <a:off x="6331275" y="3429001"/>
            <a:ext cx="3483864" cy="2637371"/>
          </a:xfrm>
        </p:spPr>
        <p:txBody>
          <a:bodyPr>
            <a:normAutofit fontScale="92500" lnSpcReduction="20000"/>
          </a:bodyPr>
          <a:lstStyle/>
          <a:p>
            <a:r>
              <a:rPr lang="nl-NL" sz="2800"/>
              <a:t>stootvast</a:t>
            </a:r>
          </a:p>
          <a:p>
            <a:r>
              <a:rPr lang="nl-NL" sz="2800" err="1"/>
              <a:t>vochtwerendheid</a:t>
            </a:r>
            <a:endParaRPr lang="nl-NL" sz="2800"/>
          </a:p>
          <a:p>
            <a:r>
              <a:rPr lang="nl-NL" sz="2800"/>
              <a:t>vormvast/uitzet &amp; krimp</a:t>
            </a:r>
          </a:p>
          <a:p>
            <a:endParaRPr lang="nl-NL"/>
          </a:p>
        </p:txBody>
      </p:sp>
    </p:spTree>
    <p:extLst>
      <p:ext uri="{BB962C8B-B14F-4D97-AF65-F5344CB8AC3E}">
        <p14:creationId xmlns:p14="http://schemas.microsoft.com/office/powerpoint/2010/main" val="135926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7010B-E252-4083-B6FA-14DDC6593A5D}"/>
              </a:ext>
            </a:extLst>
          </p:cNvPr>
          <p:cNvSpPr>
            <a:spLocks noGrp="1"/>
          </p:cNvSpPr>
          <p:nvPr>
            <p:ph type="title"/>
          </p:nvPr>
        </p:nvSpPr>
        <p:spPr/>
        <p:txBody>
          <a:bodyPr>
            <a:normAutofit fontScale="90000"/>
          </a:bodyPr>
          <a:lstStyle/>
          <a:p>
            <a:r>
              <a:rPr lang="nl-NL" sz="3600">
                <a:solidFill>
                  <a:srgbClr val="003782"/>
                </a:solidFill>
                <a:latin typeface="Gill Sans MT" panose="020B0502020104020203"/>
              </a:rPr>
              <a:t>Feedback Opdracht 6 :  </a:t>
            </a:r>
            <a:br>
              <a:rPr lang="nl-NL" sz="3600">
                <a:solidFill>
                  <a:srgbClr val="003782"/>
                </a:solidFill>
                <a:latin typeface="Gill Sans MT" panose="020B0502020104020203"/>
              </a:rPr>
            </a:br>
            <a:r>
              <a:rPr lang="nl-NL" sz="3600">
                <a:solidFill>
                  <a:srgbClr val="003782"/>
                </a:solidFill>
                <a:latin typeface="Gill Sans MT" panose="020B0502020104020203"/>
              </a:rPr>
              <a:t>alternatieve isolatiematerialen</a:t>
            </a:r>
            <a:endParaRPr lang="nl-NL"/>
          </a:p>
        </p:txBody>
      </p:sp>
      <p:sp>
        <p:nvSpPr>
          <p:cNvPr id="3" name="Tijdelijke aanduiding voor tekst 2">
            <a:extLst>
              <a:ext uri="{FF2B5EF4-FFF2-40B4-BE49-F238E27FC236}">
                <a16:creationId xmlns:a16="http://schemas.microsoft.com/office/drawing/2014/main" id="{C62F5C43-AF5A-44AF-B173-E23021FAD6B3}"/>
              </a:ext>
            </a:extLst>
          </p:cNvPr>
          <p:cNvSpPr>
            <a:spLocks noGrp="1"/>
          </p:cNvSpPr>
          <p:nvPr>
            <p:ph type="body" idx="1"/>
          </p:nvPr>
        </p:nvSpPr>
        <p:spPr>
          <a:xfrm>
            <a:off x="2609393" y="2019551"/>
            <a:ext cx="7707625" cy="1287068"/>
          </a:xfrm>
        </p:spPr>
        <p:txBody>
          <a:bodyPr anchor="t">
            <a:normAutofit/>
          </a:bodyPr>
          <a:lstStyle/>
          <a:p>
            <a:r>
              <a:rPr lang="nl-NL" sz="2000" b="1"/>
              <a:t>Zoek duurzame/alternatieve isolatiematerialen en beschrijf hiervan de volgende eigenschappen:</a:t>
            </a:r>
          </a:p>
        </p:txBody>
      </p:sp>
      <p:sp>
        <p:nvSpPr>
          <p:cNvPr id="4" name="Tijdelijke aanduiding voor inhoud 3">
            <a:extLst>
              <a:ext uri="{FF2B5EF4-FFF2-40B4-BE49-F238E27FC236}">
                <a16:creationId xmlns:a16="http://schemas.microsoft.com/office/drawing/2014/main" id="{639770A6-E54B-4CBC-ACC8-CC7DCD20C63A}"/>
              </a:ext>
            </a:extLst>
          </p:cNvPr>
          <p:cNvSpPr>
            <a:spLocks noGrp="1"/>
          </p:cNvSpPr>
          <p:nvPr>
            <p:ph sz="half" idx="2"/>
          </p:nvPr>
        </p:nvSpPr>
        <p:spPr>
          <a:xfrm>
            <a:off x="2728402" y="3433401"/>
            <a:ext cx="3483864" cy="2644457"/>
          </a:xfrm>
        </p:spPr>
        <p:txBody>
          <a:bodyPr>
            <a:normAutofit fontScale="92500" lnSpcReduction="20000"/>
          </a:bodyPr>
          <a:lstStyle/>
          <a:p>
            <a:r>
              <a:rPr lang="nl-NL" sz="2800"/>
              <a:t>dichtheid (</a:t>
            </a:r>
            <a:r>
              <a:rPr lang="nl-NL" sz="2800" err="1"/>
              <a:t>volumieke</a:t>
            </a:r>
            <a:r>
              <a:rPr lang="nl-NL" sz="2800"/>
              <a:t> massa, kg/m3)</a:t>
            </a:r>
          </a:p>
          <a:p>
            <a:r>
              <a:rPr lang="nl-NL" sz="2800"/>
              <a:t>warmteweerstand</a:t>
            </a:r>
          </a:p>
          <a:p>
            <a:r>
              <a:rPr lang="nl-NL" sz="2800"/>
              <a:t>milieuklasse</a:t>
            </a:r>
          </a:p>
          <a:p>
            <a:r>
              <a:rPr lang="nl-NL" sz="2800" err="1"/>
              <a:t>drukvast</a:t>
            </a:r>
            <a:endParaRPr lang="nl-NL" sz="2800"/>
          </a:p>
          <a:p>
            <a:endParaRPr lang="nl-NL"/>
          </a:p>
        </p:txBody>
      </p:sp>
      <p:sp>
        <p:nvSpPr>
          <p:cNvPr id="6" name="Tijdelijke aanduiding voor inhoud 5">
            <a:extLst>
              <a:ext uri="{FF2B5EF4-FFF2-40B4-BE49-F238E27FC236}">
                <a16:creationId xmlns:a16="http://schemas.microsoft.com/office/drawing/2014/main" id="{EE65F414-AB1F-483F-897D-8EEDE0A5E240}"/>
              </a:ext>
            </a:extLst>
          </p:cNvPr>
          <p:cNvSpPr>
            <a:spLocks noGrp="1"/>
          </p:cNvSpPr>
          <p:nvPr>
            <p:ph sz="quarter" idx="4"/>
          </p:nvPr>
        </p:nvSpPr>
        <p:spPr>
          <a:xfrm>
            <a:off x="6331275" y="3429001"/>
            <a:ext cx="3483864" cy="2637371"/>
          </a:xfrm>
        </p:spPr>
        <p:txBody>
          <a:bodyPr>
            <a:normAutofit fontScale="92500" lnSpcReduction="20000"/>
          </a:bodyPr>
          <a:lstStyle/>
          <a:p>
            <a:r>
              <a:rPr lang="nl-NL" sz="2800"/>
              <a:t>stootvast</a:t>
            </a:r>
          </a:p>
          <a:p>
            <a:r>
              <a:rPr lang="nl-NL" sz="2800" err="1"/>
              <a:t>vochtwerendheid</a:t>
            </a:r>
            <a:endParaRPr lang="nl-NL" sz="2800"/>
          </a:p>
          <a:p>
            <a:r>
              <a:rPr lang="nl-NL" sz="2800"/>
              <a:t>vormvast/uitzet &amp; krimp</a:t>
            </a:r>
          </a:p>
          <a:p>
            <a:endParaRPr lang="nl-NL"/>
          </a:p>
        </p:txBody>
      </p:sp>
    </p:spTree>
    <p:extLst>
      <p:ext uri="{BB962C8B-B14F-4D97-AF65-F5344CB8AC3E}">
        <p14:creationId xmlns:p14="http://schemas.microsoft.com/office/powerpoint/2010/main" val="31159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DB39D20-0344-6953-DF46-8DF7BAC24B02}"/>
              </a:ext>
            </a:extLst>
          </p:cNvPr>
          <p:cNvPicPr>
            <a:picLocks noChangeAspect="1"/>
          </p:cNvPicPr>
          <p:nvPr/>
        </p:nvPicPr>
        <p:blipFill>
          <a:blip r:embed="rId2"/>
          <a:stretch>
            <a:fillRect/>
          </a:stretch>
        </p:blipFill>
        <p:spPr>
          <a:xfrm>
            <a:off x="0" y="1944676"/>
            <a:ext cx="12192000" cy="1484324"/>
          </a:xfrm>
          <a:prstGeom prst="rect">
            <a:avLst/>
          </a:prstGeom>
        </p:spPr>
      </p:pic>
      <p:sp>
        <p:nvSpPr>
          <p:cNvPr id="7" name="Wolk 6">
            <a:extLst>
              <a:ext uri="{FF2B5EF4-FFF2-40B4-BE49-F238E27FC236}">
                <a16:creationId xmlns:a16="http://schemas.microsoft.com/office/drawing/2014/main" id="{5FDE3B7D-EB58-21E1-116B-E5840BDD00D0}"/>
              </a:ext>
            </a:extLst>
          </p:cNvPr>
          <p:cNvSpPr/>
          <p:nvPr/>
        </p:nvSpPr>
        <p:spPr>
          <a:xfrm>
            <a:off x="4095750" y="2495550"/>
            <a:ext cx="6800849" cy="762000"/>
          </a:xfrm>
          <a:prstGeom prst="cloud">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Verbindingslijn: gebogen 8">
            <a:extLst>
              <a:ext uri="{FF2B5EF4-FFF2-40B4-BE49-F238E27FC236}">
                <a16:creationId xmlns:a16="http://schemas.microsoft.com/office/drawing/2014/main" id="{98F1C0F8-1D4E-C99B-8A30-FE617D2A4B59}"/>
              </a:ext>
            </a:extLst>
          </p:cNvPr>
          <p:cNvCxnSpPr/>
          <p:nvPr/>
        </p:nvCxnSpPr>
        <p:spPr>
          <a:xfrm rot="16200000" flipH="1">
            <a:off x="4310063" y="3027879"/>
            <a:ext cx="2524125" cy="895350"/>
          </a:xfrm>
          <a:prstGeom prst="bentConnector3">
            <a:avLst>
              <a:gd name="adj1" fmla="val 100189"/>
            </a:avLst>
          </a:prstGeom>
          <a:ln w="57150">
            <a:tailEnd type="triangle"/>
          </a:ln>
        </p:spPr>
        <p:style>
          <a:lnRef idx="1">
            <a:schemeClr val="dk1"/>
          </a:lnRef>
          <a:fillRef idx="0">
            <a:schemeClr val="dk1"/>
          </a:fillRef>
          <a:effectRef idx="0">
            <a:schemeClr val="dk1"/>
          </a:effectRef>
          <a:fontRef idx="minor">
            <a:schemeClr val="tx1"/>
          </a:fontRef>
        </p:style>
      </p:cxnSp>
      <p:sp>
        <p:nvSpPr>
          <p:cNvPr id="11" name="Tekstvak 10">
            <a:extLst>
              <a:ext uri="{FF2B5EF4-FFF2-40B4-BE49-F238E27FC236}">
                <a16:creationId xmlns:a16="http://schemas.microsoft.com/office/drawing/2014/main" id="{DF62CCBF-111E-C8A9-1E67-0F7D884D6722}"/>
              </a:ext>
            </a:extLst>
          </p:cNvPr>
          <p:cNvSpPr txBox="1"/>
          <p:nvPr/>
        </p:nvSpPr>
        <p:spPr>
          <a:xfrm>
            <a:off x="6096000" y="4552950"/>
            <a:ext cx="4800599" cy="369332"/>
          </a:xfrm>
          <a:prstGeom prst="rect">
            <a:avLst/>
          </a:prstGeom>
          <a:noFill/>
        </p:spPr>
        <p:txBody>
          <a:bodyPr wrap="square" rtlCol="0">
            <a:spAutoFit/>
          </a:bodyPr>
          <a:lstStyle/>
          <a:p>
            <a:r>
              <a:rPr lang="nl-NL"/>
              <a:t>Wordt verplaatst naar volgende week.</a:t>
            </a:r>
          </a:p>
        </p:txBody>
      </p:sp>
      <p:sp>
        <p:nvSpPr>
          <p:cNvPr id="12" name="Titel 1">
            <a:extLst>
              <a:ext uri="{FF2B5EF4-FFF2-40B4-BE49-F238E27FC236}">
                <a16:creationId xmlns:a16="http://schemas.microsoft.com/office/drawing/2014/main" id="{9F9FE649-033E-FAE1-3DAD-458052389355}"/>
              </a:ext>
            </a:extLst>
          </p:cNvPr>
          <p:cNvSpPr>
            <a:spLocks noGrp="1"/>
          </p:cNvSpPr>
          <p:nvPr>
            <p:ph type="title"/>
          </p:nvPr>
        </p:nvSpPr>
        <p:spPr>
          <a:xfrm>
            <a:off x="1451580" y="804521"/>
            <a:ext cx="9603275" cy="1049235"/>
          </a:xfrm>
        </p:spPr>
        <p:txBody>
          <a:bodyPr>
            <a:normAutofit/>
          </a:bodyPr>
          <a:lstStyle/>
          <a:p>
            <a:r>
              <a:rPr lang="nl-NL" sz="3600"/>
              <a:t>week 3</a:t>
            </a:r>
          </a:p>
        </p:txBody>
      </p:sp>
    </p:spTree>
    <p:extLst>
      <p:ext uri="{BB962C8B-B14F-4D97-AF65-F5344CB8AC3E}">
        <p14:creationId xmlns:p14="http://schemas.microsoft.com/office/powerpoint/2010/main" val="25967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db57d31-47ec-465d-bfe9-1394de3bb8b1" xsi:nil="true"/>
    <lcf76f155ced4ddcb4097134ff3c332f xmlns="1e3ce222-b516-4c4d-b8c8-4bdfb41128c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AA5B04E189034A9D315D38C057525C" ma:contentTypeVersion="16" ma:contentTypeDescription="Een nieuw document maken." ma:contentTypeScope="" ma:versionID="0049754b838b806316b92051b8df5248">
  <xsd:schema xmlns:xsd="http://www.w3.org/2001/XMLSchema" xmlns:xs="http://www.w3.org/2001/XMLSchema" xmlns:p="http://schemas.microsoft.com/office/2006/metadata/properties" xmlns:ns2="1e3ce222-b516-4c4d-b8c8-4bdfb41128c1" xmlns:ns3="cdb57d31-47ec-465d-bfe9-1394de3bb8b1" targetNamespace="http://schemas.microsoft.com/office/2006/metadata/properties" ma:root="true" ma:fieldsID="008f8af4400680d5b6fc3df5c67746b0" ns2:_="" ns3:_="">
    <xsd:import namespace="1e3ce222-b516-4c4d-b8c8-4bdfb41128c1"/>
    <xsd:import namespace="cdb57d31-47ec-465d-bfe9-1394de3bb8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3ce222-b516-4c4d-b8c8-4bdfb41128c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6fda581a-196f-443f-b2ec-bba2cd2cc6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b57d31-47ec-465d-bfe9-1394de3bb8b1"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5c9e3f5-98a7-4659-a093-0b43427076bd}" ma:internalName="TaxCatchAll" ma:showField="CatchAllData" ma:web="cdb57d31-47ec-465d-bfe9-1394de3bb8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E70B18-E360-4B01-B0F9-5557E44AD186}">
  <ds:schemaRefs>
    <ds:schemaRef ds:uri="1e3ce222-b516-4c4d-b8c8-4bdfb41128c1"/>
    <ds:schemaRef ds:uri="cdb57d31-47ec-465d-bfe9-1394de3bb8b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05FBE1B-41D6-4D5A-8B27-C0FF1A462605}">
  <ds:schemaRefs>
    <ds:schemaRef ds:uri="1e3ce222-b516-4c4d-b8c8-4bdfb41128c1"/>
    <ds:schemaRef ds:uri="cdb57d31-47ec-465d-bfe9-1394de3bb8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59F332-9351-4AD7-920C-96BE24BF8E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TM10001114[[fn=Galerie]]</Template>
  <TotalTime>0</TotalTime>
  <Words>848</Words>
  <Application>Microsoft Office PowerPoint</Application>
  <PresentationFormat>Breedbeeld</PresentationFormat>
  <Paragraphs>89</Paragraphs>
  <Slides>24</Slides>
  <Notes>0</Notes>
  <HiddenSlides>0</HiddenSlides>
  <MMClips>1</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24</vt:i4>
      </vt:variant>
    </vt:vector>
  </HeadingPairs>
  <TitlesOfParts>
    <vt:vector size="30" baseType="lpstr">
      <vt:lpstr>Arial</vt:lpstr>
      <vt:lpstr>Calibri</vt:lpstr>
      <vt:lpstr>Gill Sans MT</vt:lpstr>
      <vt:lpstr>Trebuchet MS</vt:lpstr>
      <vt:lpstr>Galerie</vt:lpstr>
      <vt:lpstr>1_Galerie</vt:lpstr>
      <vt:lpstr>Project 1.2</vt:lpstr>
      <vt:lpstr>PowerPoint-presentatie</vt:lpstr>
      <vt:lpstr>Project 1.2:   bouw pw-02 vakantiewoning</vt:lpstr>
      <vt:lpstr>PowerPoint-presentatie</vt:lpstr>
      <vt:lpstr>PowerPoint-presentatie</vt:lpstr>
      <vt:lpstr>PowerPoint-presentatie</vt:lpstr>
      <vt:lpstr>Feedback Opdracht 5 :   Overzicht isolatiematerialen</vt:lpstr>
      <vt:lpstr>Feedback Opdracht 6 :   alternatieve isolatiematerialen</vt:lpstr>
      <vt:lpstr>week 3</vt:lpstr>
      <vt:lpstr>PowerPoint-presentatie</vt:lpstr>
      <vt:lpstr>Energie nodig voor:</vt:lpstr>
      <vt:lpstr>Kernenergie</vt:lpstr>
      <vt:lpstr>Kernenergie</vt:lpstr>
      <vt:lpstr>De duurzame installatie</vt:lpstr>
      <vt:lpstr>Uit digibib:</vt:lpstr>
      <vt:lpstr>Hoofdstuk 60, 61 en 70?</vt:lpstr>
      <vt:lpstr>Uit het bestek:</vt:lpstr>
      <vt:lpstr>PowerPoint-presentatie</vt:lpstr>
      <vt:lpstr>PowerPoint-presentatie</vt:lpstr>
      <vt:lpstr>Rendement?</vt:lpstr>
      <vt:lpstr>PowerPoint-presentatie</vt:lpstr>
      <vt:lpstr>Rendement geld(t) niet alleen voor verwarming!</vt:lpstr>
      <vt:lpstr>Opdracht 8</vt:lpstr>
      <vt:lpstr>Opdracht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Anita van Hofslot</dc:creator>
  <cp:lastModifiedBy>Scheffer, Jan Peter</cp:lastModifiedBy>
  <cp:revision>1</cp:revision>
  <dcterms:created xsi:type="dcterms:W3CDTF">2019-11-21T10:48:59Z</dcterms:created>
  <dcterms:modified xsi:type="dcterms:W3CDTF">2022-12-07T09:24:07Z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0x01010033AA5B04E189034A9D315D38C057525C</vt:lpwstr>
  </property>
  <property fmtid="{D5CDD505-2E9C-101B-9397-08002B2CF9AE}" pid="3" name="MediaServiceImageTags">
    <vt:lpwstr/>
  </property>
</Properties>
</file>